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1" r:id="rId1"/>
  </p:sldMasterIdLst>
  <p:notesMasterIdLst>
    <p:notesMasterId r:id="rId10"/>
  </p:notesMasterIdLst>
  <p:handoutMasterIdLst>
    <p:handoutMasterId r:id="rId11"/>
  </p:handoutMasterIdLst>
  <p:sldIdLst>
    <p:sldId id="281" r:id="rId2"/>
    <p:sldId id="262" r:id="rId3"/>
    <p:sldId id="276" r:id="rId4"/>
    <p:sldId id="272" r:id="rId5"/>
    <p:sldId id="277" r:id="rId6"/>
    <p:sldId id="283" r:id="rId7"/>
    <p:sldId id="284" r:id="rId8"/>
    <p:sldId id="282" r:id="rId9"/>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70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484" autoAdjust="0"/>
  </p:normalViewPr>
  <p:slideViewPr>
    <p:cSldViewPr snapToGrid="0" showGuides="1">
      <p:cViewPr varScale="1">
        <p:scale>
          <a:sx n="87" d="100"/>
          <a:sy n="87" d="100"/>
        </p:scale>
        <p:origin x="-1062" y="-66"/>
      </p:cViewPr>
      <p:guideLst>
        <p:guide orient="horz" pos="2137"/>
        <p:guide pos="2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D56F0872-79B8-4429-8099-953F694C1B5A}" type="datetimeFigureOut">
              <a:rPr lang="pt-BR" smtClean="0"/>
              <a:pPr/>
              <a:t>03/01/2018</a:t>
            </a:fld>
            <a:endParaRPr lang="pt-BR"/>
          </a:p>
        </p:txBody>
      </p:sp>
      <p:sp>
        <p:nvSpPr>
          <p:cNvPr id="4" name="Espaço Reservado para Rodapé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DAE61087-B09B-4F6D-BE4C-2B28DDCD8D8E}" type="slidenum">
              <a:rPr lang="pt-BR" smtClean="0"/>
              <a:pPr/>
              <a:t>‹nº›</a:t>
            </a:fld>
            <a:endParaRPr lang="pt-BR"/>
          </a:p>
        </p:txBody>
      </p:sp>
    </p:spTree>
    <p:extLst>
      <p:ext uri="{BB962C8B-B14F-4D97-AF65-F5344CB8AC3E}">
        <p14:creationId xmlns:p14="http://schemas.microsoft.com/office/powerpoint/2010/main" val="37766853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en-US"/>
          </a:p>
        </p:txBody>
      </p:sp>
      <p:sp>
        <p:nvSpPr>
          <p:cNvPr id="3" name="Espaço Reservado para Data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C518653A-8925-4139-B6F9-B0486A1C793B}" type="datetimeFigureOut">
              <a:rPr lang="en-US" smtClean="0"/>
              <a:pPr/>
              <a:t>1/3/2018</a:t>
            </a:fld>
            <a:endParaRPr lang="en-US"/>
          </a:p>
        </p:txBody>
      </p:sp>
      <p:sp>
        <p:nvSpPr>
          <p:cNvPr id="4" name="Espaço Reservado para Imagem de Slide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en-US"/>
          </a:p>
        </p:txBody>
      </p:sp>
      <p:sp>
        <p:nvSpPr>
          <p:cNvPr id="5" name="Espaço Reservado para Anotações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Rodapé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lang="en-US"/>
          </a:p>
        </p:txBody>
      </p:sp>
      <p:sp>
        <p:nvSpPr>
          <p:cNvPr id="7" name="Espaço Reservado para Número de Slide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E0BF406C-8C68-4710-9027-FD7DFD6257C5}" type="slidenum">
              <a:rPr lang="en-US" smtClean="0"/>
              <a:pPr/>
              <a:t>‹nº›</a:t>
            </a:fld>
            <a:endParaRPr lang="en-US"/>
          </a:p>
        </p:txBody>
      </p:sp>
    </p:spTree>
    <p:extLst>
      <p:ext uri="{BB962C8B-B14F-4D97-AF65-F5344CB8AC3E}">
        <p14:creationId xmlns:p14="http://schemas.microsoft.com/office/powerpoint/2010/main" val="28595001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37230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417888" y="841375"/>
            <a:ext cx="3030537" cy="2273300"/>
          </a:xfrm>
        </p:spPr>
      </p:sp>
      <p:sp>
        <p:nvSpPr>
          <p:cNvPr id="3" name="Espaço Reservado para Anotaçõ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325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417888" y="841375"/>
            <a:ext cx="3030537" cy="2273300"/>
          </a:xfrm>
        </p:spPr>
      </p:sp>
      <p:sp>
        <p:nvSpPr>
          <p:cNvPr id="3" name="Espaço Reservado para Anotaçõ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224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417888" y="841375"/>
            <a:ext cx="3030537" cy="2273300"/>
          </a:xfrm>
        </p:spPr>
      </p:sp>
      <p:sp>
        <p:nvSpPr>
          <p:cNvPr id="3" name="Espaço Reservado para Anotaçõ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307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1"/>
            <a:ext cx="6619244"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56CDE53C-E632-4342-AA8A-191A2DE88D22}"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97041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E404C9F-D1A6-42CF-8BFC-D01FE3A7EC7D}" type="datetime1">
              <a:rPr lang="en-US" smtClean="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52696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866216" y="1447800"/>
            <a:ext cx="6619244"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866216" y="3657600"/>
            <a:ext cx="6619244"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EADCFC6-FE3A-4952-A59B-0C1E18E8718D}"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19966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81101" y="1447800"/>
            <a:ext cx="5999486"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447800" y="3771174"/>
            <a:ext cx="5459737"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Clique para editar o texto mestre</a:t>
            </a:r>
          </a:p>
        </p:txBody>
      </p:sp>
      <p:sp>
        <p:nvSpPr>
          <p:cNvPr id="10" name="Text Placeholder 3"/>
          <p:cNvSpPr>
            <a:spLocks noGrp="1"/>
          </p:cNvSpPr>
          <p:nvPr>
            <p:ph type="body" sz="half" idx="2"/>
          </p:nvPr>
        </p:nvSpPr>
        <p:spPr>
          <a:xfrm>
            <a:off x="866216" y="4350657"/>
            <a:ext cx="6619244"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9D12B53-F157-4F0A-9487-2DED6FA17A7C}"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673721" y="971253"/>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6997868" y="2613787"/>
            <a:ext cx="601434"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893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66216" y="3124201"/>
            <a:ext cx="6619245"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E3445414-886B-4199-B4D2-763FBE46530C}"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23195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474710" y="1981200"/>
            <a:ext cx="22101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489347" y="2667000"/>
            <a:ext cx="21955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2912745" y="1981200"/>
            <a:ext cx="220218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2904829" y="2667000"/>
            <a:ext cx="2210096"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343525" y="1981200"/>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5343525" y="2667000"/>
            <a:ext cx="219908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80D166-7E95-4F6E-A669-9DC6467B98A3}" type="datetime1">
              <a:rPr lang="en-US" smtClean="0"/>
              <a:pPr/>
              <a:t>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89333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489347" y="4250949"/>
            <a:ext cx="22050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489347" y="2209800"/>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489347" y="4827212"/>
            <a:ext cx="220503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2917032" y="4250949"/>
            <a:ext cx="219789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2917031" y="2209800"/>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2916016" y="4827211"/>
            <a:ext cx="2200805"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343525" y="4250949"/>
            <a:ext cx="219908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5343525" y="2209800"/>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5343432" y="4827209"/>
            <a:ext cx="220199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9" name="Straight Connector 18"/>
          <p:cNvCxnSpPr/>
          <p:nvPr/>
        </p:nvCxnSpPr>
        <p:spPr>
          <a:xfrm>
            <a:off x="2794607"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333A1D-9C91-441C-84A4-23795FF9F268}" type="datetime1">
              <a:rPr lang="en-US" smtClean="0"/>
              <a:pPr/>
              <a:t>1/3/2018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20484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AE1F7C6-1FDF-4B13-9DF5-19EF31FFC27C}"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88071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430214"/>
            <a:ext cx="131445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89348" y="887414"/>
            <a:ext cx="5567362" cy="536892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01453D9F-26AE-4575-A9A9-F0505BEE2C65}"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05853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81CDCDAA-4D5C-4913-9AC5-5F71DE0C1C88}"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53687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66217" y="2861734"/>
            <a:ext cx="6619243"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66216" y="4777381"/>
            <a:ext cx="6619244"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E721773-6000-4B2E-B49C-31E0714D00BD}" type="datetime1">
              <a:rPr lang="en-US" smtClean="0"/>
              <a:pPr/>
              <a:t>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75892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7485" y="2060576"/>
            <a:ext cx="329725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240870" y="2056093"/>
            <a:ext cx="3297256"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A1F0446-D563-4E09-8AE2-6C0DB457E370}" type="datetime1">
              <a:rPr lang="en-US" smtClean="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34373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7485"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7485"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240872" y="1905000"/>
            <a:ext cx="32972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240872" y="2514600"/>
            <a:ext cx="329725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5529533D-32F6-48DF-B043-8EBC9F095104}" type="datetime1">
              <a:rPr lang="en-US" smtClean="0"/>
              <a:pPr/>
              <a:t>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17540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0543148F-45D5-46B5-AD4C-CC8E9E3FF9CD}" type="datetime1">
              <a:rPr lang="en-US" smtClean="0"/>
              <a:pPr/>
              <a:t>1/3/2018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16941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6090EE-0757-435E-A863-E1311828EA71}" type="datetime1">
              <a:rPr lang="en-US" smtClean="0"/>
              <a:pPr/>
              <a:t>1/3/2018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49505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6215" y="1447800"/>
            <a:ext cx="2550798"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3588462" y="1447800"/>
            <a:ext cx="3896998"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66215" y="3129281"/>
            <a:ext cx="2550797"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p>
            <a:fld id="{FF559CB2-B378-442C-9518-8BE1A190BCAB}" type="datetime1">
              <a:rPr lang="en-US" smtClean="0"/>
              <a:pPr/>
              <a:t>1/3/2018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50247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65430" y="1854192"/>
            <a:ext cx="3819680"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212160" y="1143000"/>
            <a:ext cx="24003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6216" y="3657600"/>
            <a:ext cx="381373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D4BEE0A-7DAE-4CA7-B967-509F09F2999F}" type="datetime1">
              <a:rPr lang="en-US" smtClean="0"/>
              <a:pPr/>
              <a:t>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348617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302775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141809" cy="2365453"/>
          </a:xfrm>
          <a:prstGeom prst="rect">
            <a:avLst/>
          </a:prstGeom>
        </p:spPr>
      </p:pic>
      <p:sp>
        <p:nvSpPr>
          <p:cNvPr id="16" name="Oval 15"/>
          <p:cNvSpPr/>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452718"/>
            <a:ext cx="7053542"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27484" y="2052919"/>
            <a:ext cx="6709906" cy="419548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7492905" y="1828801"/>
            <a:ext cx="990599" cy="2285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B357074-A49B-415D-86EE-CEE83EE4B66C}" type="datetime1">
              <a:rPr lang="en-US" smtClean="0"/>
              <a:pPr/>
              <a:t>1/3/2018</a:t>
            </a:fld>
            <a:endParaRPr lang="en-US" dirty="0"/>
          </a:p>
        </p:txBody>
      </p:sp>
      <p:sp>
        <p:nvSpPr>
          <p:cNvPr id="5" name="Footer Placeholder 4"/>
          <p:cNvSpPr>
            <a:spLocks noGrp="1"/>
          </p:cNvSpPr>
          <p:nvPr>
            <p:ph type="ftr" sz="quarter" idx="3"/>
          </p:nvPr>
        </p:nvSpPr>
        <p:spPr>
          <a:xfrm rot="5400000">
            <a:off x="6231206" y="3263398"/>
            <a:ext cx="3859795" cy="2286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val="2295295052"/>
      </p:ext>
    </p:extLst>
  </p:cSld>
  <p:clrMap bg1="dk1" tx1="lt1" bg2="dk2" tx2="lt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rot="10800000" flipH="1" flipV="1">
            <a:off x="2557" y="1577160"/>
            <a:ext cx="4542456" cy="3275053"/>
          </a:xfrm>
          <a:prstGeom prst="rect">
            <a:avLst/>
          </a:prstGeom>
          <a:gradFill flip="none" rotWithShape="1">
            <a:gsLst>
              <a:gs pos="100000">
                <a:schemeClr val="tx1">
                  <a:lumMod val="95000"/>
                </a:schemeClr>
              </a:gs>
              <a:gs pos="0">
                <a:schemeClr val="tx1"/>
              </a:gs>
              <a:gs pos="100000">
                <a:schemeClr val="tx1">
                  <a:lumMod val="95000"/>
                </a:schemeClr>
              </a:gs>
              <a:gs pos="100000">
                <a:schemeClr val="tx1">
                  <a:lumMod val="95000"/>
                </a:schemeClr>
              </a:gs>
            </a:gsLst>
            <a:path path="shape">
              <a:fillToRect l="50000" t="50000" r="50000" b="50000"/>
            </a:path>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ctr"/>
            <a:r>
              <a:rPr lang="pt-BR" sz="4000" b="1" dirty="0" smtClean="0">
                <a:solidFill>
                  <a:srgbClr val="0470BF"/>
                </a:solidFill>
              </a:rPr>
              <a:t>PORTUGUESE FOR FOREIGNERS</a:t>
            </a:r>
          </a:p>
          <a:p>
            <a:pPr algn="ctr" fontAlgn="ctr"/>
            <a:endParaRPr lang="pt-BR" sz="4400" b="1" dirty="0">
              <a:solidFill>
                <a:srgbClr val="00B050"/>
              </a:solidFill>
            </a:endParaRPr>
          </a:p>
          <a:p>
            <a:pPr algn="ctr" fontAlgn="ctr"/>
            <a:r>
              <a:rPr lang="pt-BR" sz="3200" b="1" dirty="0" smtClean="0">
                <a:solidFill>
                  <a:schemeClr val="accent1"/>
                </a:solidFill>
              </a:rPr>
              <a:t>2018</a:t>
            </a:r>
            <a:endParaRPr lang="pt-BR" sz="1100" b="1" dirty="0">
              <a:solidFill>
                <a:schemeClr val="accent1"/>
              </a:solidFill>
              <a:hlinkClick r:id="rId3" action="ppaction://hlinksldjump"/>
            </a:endParaRPr>
          </a:p>
        </p:txBody>
      </p:sp>
      <p:pic>
        <p:nvPicPr>
          <p:cNvPr id="5" name="Image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013" y="1522450"/>
            <a:ext cx="4601545" cy="3269827"/>
          </a:xfrm>
          <a:prstGeom prst="rect">
            <a:avLst/>
          </a:prstGeom>
        </p:spPr>
      </p:pic>
      <p:sp>
        <p:nvSpPr>
          <p:cNvPr id="6" name="Retângulo 5"/>
          <p:cNvSpPr/>
          <p:nvPr/>
        </p:nvSpPr>
        <p:spPr>
          <a:xfrm>
            <a:off x="6843227" y="3157364"/>
            <a:ext cx="2300773" cy="16653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7" name="Picture 4" descr="http://uspcomunidade.files.wordpress.com/2012/12/logo-fea-rp.jpg?w=1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785" y="3157363"/>
            <a:ext cx="2298215" cy="163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12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p:cNvSpPr txBox="1"/>
          <p:nvPr/>
        </p:nvSpPr>
        <p:spPr>
          <a:xfrm>
            <a:off x="491662" y="424683"/>
            <a:ext cx="8018149" cy="907941"/>
          </a:xfrm>
          <a:prstGeom prst="rect">
            <a:avLst/>
          </a:prstGeom>
          <a:noFill/>
        </p:spPr>
        <p:txBody>
          <a:bodyPr wrap="square" rtlCol="0">
            <a:spAutoFit/>
          </a:bodyPr>
          <a:lstStyle/>
          <a:p>
            <a:pPr algn="ctr"/>
            <a:r>
              <a:rPr lang="pt-BR" sz="4200" b="1" dirty="0" smtClean="0">
                <a:solidFill>
                  <a:schemeClr val="accent1"/>
                </a:solidFill>
                <a:effectLst>
                  <a:outerShdw blurRad="38100" dist="38100" dir="2700000" algn="tl">
                    <a:srgbClr val="000000">
                      <a:alpha val="43137"/>
                    </a:srgbClr>
                  </a:outerShdw>
                </a:effectLst>
              </a:rPr>
              <a:t>Bem-vindo!</a:t>
            </a:r>
          </a:p>
          <a:p>
            <a:pPr algn="ctr"/>
            <a:endParaRPr lang="pt-BR" sz="900" b="1" dirty="0" smtClean="0">
              <a:solidFill>
                <a:schemeClr val="bg1"/>
              </a:solidFill>
            </a:endParaRPr>
          </a:p>
        </p:txBody>
      </p:sp>
      <p:sp>
        <p:nvSpPr>
          <p:cNvPr id="18" name="CaixaDeTexto 17"/>
          <p:cNvSpPr txBox="1"/>
          <p:nvPr/>
        </p:nvSpPr>
        <p:spPr>
          <a:xfrm>
            <a:off x="536775" y="1313546"/>
            <a:ext cx="8002532" cy="2400657"/>
          </a:xfrm>
          <a:prstGeom prst="rect">
            <a:avLst/>
          </a:prstGeom>
          <a:noFill/>
        </p:spPr>
        <p:txBody>
          <a:bodyPr wrap="square" rtlCol="0">
            <a:spAutoFit/>
          </a:bodyPr>
          <a:lstStyle/>
          <a:p>
            <a:pPr algn="ctr"/>
            <a:endParaRPr lang="en-US" dirty="0" smtClean="0">
              <a:solidFill>
                <a:schemeClr val="bg1"/>
              </a:solidFill>
            </a:endParaRPr>
          </a:p>
          <a:p>
            <a:pPr algn="ctr"/>
            <a:r>
              <a:rPr lang="en-US" sz="2200" dirty="0" smtClean="0">
                <a:solidFill>
                  <a:schemeClr val="bg1"/>
                </a:solidFill>
              </a:rPr>
              <a:t>FEA-RP is offering to all international students the Course of Portuguese for Foreigners. Our objective is to provide you with the best experience and support you can have in learning our language! We also expect you can enjoy as much as possible all the aspects of the Brazilian culture! </a:t>
            </a:r>
          </a:p>
        </p:txBody>
      </p:sp>
      <p:pic>
        <p:nvPicPr>
          <p:cNvPr id="1028" name="Picture 4" descr="http://uspcomunidade.files.wordpress.com/2012/12/logo-fea-rp.jpg?w=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367" y="4067695"/>
            <a:ext cx="3277296" cy="232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59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clker.com/cliparts/n/V/Y/n/J/C/blue-check-mark-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9344">
            <a:off x="586883" y="1620790"/>
            <a:ext cx="271573" cy="2656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www.clker.com/cliparts/n/V/Y/n/J/C/blue-check-mark-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9344">
            <a:off x="582195" y="2751659"/>
            <a:ext cx="271573" cy="2656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clker.com/cliparts/n/V/Y/n/J/C/blue-check-mark-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9344">
            <a:off x="548529" y="4083028"/>
            <a:ext cx="271573" cy="265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clker.com/cliparts/n/V/Y/n/J/C/blue-check-mark-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9344">
            <a:off x="598664" y="5036746"/>
            <a:ext cx="271573" cy="265636"/>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591147" y="771602"/>
            <a:ext cx="8259097" cy="5678478"/>
          </a:xfrm>
          <a:prstGeom prst="rect">
            <a:avLst/>
          </a:prstGeom>
          <a:noFill/>
        </p:spPr>
        <p:txBody>
          <a:bodyPr wrap="square" rtlCol="0">
            <a:spAutoFit/>
          </a:bodyPr>
          <a:lstStyle/>
          <a:p>
            <a:pPr algn="ctr"/>
            <a:r>
              <a:rPr lang="en-US" sz="4200" b="1" dirty="0" smtClean="0">
                <a:solidFill>
                  <a:schemeClr val="accent1"/>
                </a:solidFill>
                <a:effectLst>
                  <a:outerShdw blurRad="38100" dist="38100" dir="2700000" algn="tl">
                    <a:srgbClr val="000000">
                      <a:alpha val="43137"/>
                    </a:srgbClr>
                  </a:outerShdw>
                </a:effectLst>
              </a:rPr>
              <a:t>Course Goals</a:t>
            </a:r>
          </a:p>
          <a:p>
            <a:pPr algn="ctr"/>
            <a:endParaRPr lang="en-US" sz="900" dirty="0" smtClean="0">
              <a:solidFill>
                <a:schemeClr val="bg1"/>
              </a:solidFill>
            </a:endParaRPr>
          </a:p>
          <a:p>
            <a:pPr marL="285750" indent="-285750">
              <a:buFont typeface="Arial" panose="020B0604020202020204" pitchFamily="34" charset="0"/>
              <a:buChar char="•"/>
            </a:pPr>
            <a:endParaRPr lang="en-US" sz="1600" dirty="0" smtClean="0">
              <a:solidFill>
                <a:schemeClr val="bg1"/>
              </a:solidFill>
            </a:endParaRPr>
          </a:p>
          <a:p>
            <a:pPr algn="just"/>
            <a:r>
              <a:rPr lang="en-US" sz="2000" dirty="0" smtClean="0">
                <a:solidFill>
                  <a:schemeClr val="bg1"/>
                </a:solidFill>
              </a:rPr>
              <a:t>	Develop the four linguistic competencies </a:t>
            </a:r>
            <a:r>
              <a:rPr lang="en-US" sz="2000" b="1" dirty="0" smtClean="0">
                <a:solidFill>
                  <a:schemeClr val="bg1"/>
                </a:solidFill>
              </a:rPr>
              <a:t>(speaking, listening, reading and writing), </a:t>
            </a:r>
            <a:r>
              <a:rPr lang="en-US" sz="2000" dirty="0" smtClean="0">
                <a:solidFill>
                  <a:schemeClr val="bg1"/>
                </a:solidFill>
              </a:rPr>
              <a:t>according to the </a:t>
            </a:r>
            <a:r>
              <a:rPr lang="en-US" sz="2000" b="1" dirty="0" smtClean="0">
                <a:solidFill>
                  <a:schemeClr val="bg1"/>
                </a:solidFill>
              </a:rPr>
              <a:t>Common European Framework of Reference for Languages</a:t>
            </a:r>
            <a:r>
              <a:rPr lang="en-US" sz="2000" dirty="0" smtClean="0">
                <a:solidFill>
                  <a:schemeClr val="bg1"/>
                </a:solidFill>
              </a:rPr>
              <a:t> (A1, A2, B1, B2, C1, C2)</a:t>
            </a:r>
          </a:p>
          <a:p>
            <a:pPr algn="just"/>
            <a:endParaRPr lang="en-US" sz="2000" dirty="0" smtClean="0">
              <a:solidFill>
                <a:schemeClr val="bg1"/>
              </a:solidFill>
            </a:endParaRPr>
          </a:p>
          <a:p>
            <a:pPr algn="just"/>
            <a:r>
              <a:rPr lang="en-US" sz="2000" dirty="0" smtClean="0">
                <a:solidFill>
                  <a:schemeClr val="bg1"/>
                </a:solidFill>
              </a:rPr>
              <a:t>	Improve the students knowledge in Portuguese language in order to facilitate their </a:t>
            </a:r>
            <a:r>
              <a:rPr lang="en-US" sz="2000" b="1" dirty="0" smtClean="0">
                <a:solidFill>
                  <a:schemeClr val="bg1"/>
                </a:solidFill>
              </a:rPr>
              <a:t>integration, academic life </a:t>
            </a:r>
            <a:r>
              <a:rPr lang="en-US" sz="2000" dirty="0" smtClean="0">
                <a:solidFill>
                  <a:schemeClr val="bg1"/>
                </a:solidFill>
              </a:rPr>
              <a:t>and their </a:t>
            </a:r>
            <a:r>
              <a:rPr lang="en-US" sz="2000" b="1" dirty="0" smtClean="0">
                <a:solidFill>
                  <a:schemeClr val="bg1"/>
                </a:solidFill>
              </a:rPr>
              <a:t>daily activities in Brazil</a:t>
            </a:r>
            <a:r>
              <a:rPr lang="en-US" sz="2000" dirty="0" smtClean="0">
                <a:solidFill>
                  <a:schemeClr val="bg1"/>
                </a:solidFill>
              </a:rPr>
              <a:t>;</a:t>
            </a:r>
          </a:p>
          <a:p>
            <a:pPr marL="285750" indent="-285750" algn="just">
              <a:buFont typeface="Arial" panose="020B0604020202020204" pitchFamily="34" charset="0"/>
              <a:buChar char="•"/>
            </a:pPr>
            <a:endParaRPr lang="en-US" sz="2000" dirty="0" smtClean="0">
              <a:solidFill>
                <a:schemeClr val="bg1"/>
              </a:solidFill>
            </a:endParaRPr>
          </a:p>
          <a:p>
            <a:pPr algn="just"/>
            <a:r>
              <a:rPr lang="en-US" sz="2000" dirty="0" smtClean="0">
                <a:solidFill>
                  <a:schemeClr val="bg1"/>
                </a:solidFill>
              </a:rPr>
              <a:t>	Offer a </a:t>
            </a:r>
            <a:r>
              <a:rPr lang="en-US" sz="2000" b="1" dirty="0" smtClean="0">
                <a:solidFill>
                  <a:schemeClr val="bg1"/>
                </a:solidFill>
              </a:rPr>
              <a:t>dynamic course</a:t>
            </a:r>
            <a:r>
              <a:rPr lang="en-US" sz="2000" dirty="0" smtClean="0">
                <a:solidFill>
                  <a:schemeClr val="bg1"/>
                </a:solidFill>
              </a:rPr>
              <a:t> based on </a:t>
            </a:r>
            <a:r>
              <a:rPr lang="en-US" sz="2000" b="1" dirty="0" smtClean="0">
                <a:solidFill>
                  <a:schemeClr val="bg1"/>
                </a:solidFill>
              </a:rPr>
              <a:t>realistic and relevant materials and situations</a:t>
            </a:r>
            <a:r>
              <a:rPr lang="en-US" sz="2000" dirty="0" smtClean="0">
                <a:solidFill>
                  <a:schemeClr val="bg1"/>
                </a:solidFill>
              </a:rPr>
              <a:t>;</a:t>
            </a:r>
          </a:p>
          <a:p>
            <a:pPr marL="285750" indent="-285750" algn="just">
              <a:buFont typeface="Arial" panose="020B0604020202020204" pitchFamily="34" charset="0"/>
              <a:buChar char="•"/>
            </a:pPr>
            <a:endParaRPr lang="en-US" sz="2000" dirty="0" smtClean="0">
              <a:solidFill>
                <a:schemeClr val="bg1"/>
              </a:solidFill>
            </a:endParaRPr>
          </a:p>
          <a:p>
            <a:pPr algn="just"/>
            <a:r>
              <a:rPr lang="en-US" sz="2000" dirty="0" smtClean="0">
                <a:solidFill>
                  <a:schemeClr val="bg1"/>
                </a:solidFill>
              </a:rPr>
              <a:t>	Stimulate and empower students to enjoy the most of the Brazilian culture and context with a </a:t>
            </a:r>
            <a:r>
              <a:rPr lang="en-US" sz="2000" b="1" dirty="0" smtClean="0">
                <a:solidFill>
                  <a:schemeClr val="bg1"/>
                </a:solidFill>
              </a:rPr>
              <a:t>clear understanding about the Portuguese Language</a:t>
            </a:r>
            <a:r>
              <a:rPr lang="en-US" b="1" dirty="0" smtClean="0">
                <a:solidFill>
                  <a:schemeClr val="bg1"/>
                </a:solidFill>
              </a:rPr>
              <a:t>.</a:t>
            </a:r>
          </a:p>
          <a:p>
            <a:pPr algn="ctr"/>
            <a:endParaRPr lang="en-US" sz="1600" b="1" dirty="0">
              <a:solidFill>
                <a:schemeClr val="bg1"/>
              </a:solidFill>
            </a:endParaRPr>
          </a:p>
        </p:txBody>
      </p:sp>
    </p:spTree>
    <p:extLst>
      <p:ext uri="{BB962C8B-B14F-4D97-AF65-F5344CB8AC3E}">
        <p14:creationId xmlns:p14="http://schemas.microsoft.com/office/powerpoint/2010/main" val="114293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rot="10800000" flipH="1" flipV="1">
            <a:off x="61335" y="1319792"/>
            <a:ext cx="4454182" cy="5213742"/>
          </a:xfrm>
          <a:prstGeom prst="rect">
            <a:avLst/>
          </a:prstGeom>
          <a:solidFill>
            <a:schemeClr val="tx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a:t>
            </a:r>
            <a:r>
              <a:rPr lang="en-US" sz="2400" b="1" dirty="0" smtClean="0"/>
              <a:t>1: </a:t>
            </a:r>
            <a:r>
              <a:rPr lang="en-US" sz="2400" b="1" dirty="0">
                <a:solidFill>
                  <a:schemeClr val="bg1"/>
                </a:solidFill>
              </a:rPr>
              <a:t>Breakthrough or </a:t>
            </a:r>
            <a:r>
              <a:rPr lang="en-US" sz="2400" b="1" dirty="0" smtClean="0">
                <a:solidFill>
                  <a:schemeClr val="bg1"/>
                </a:solidFill>
              </a:rPr>
              <a:t>beginner</a:t>
            </a:r>
          </a:p>
          <a:p>
            <a:pPr algn="ctr"/>
            <a:endParaRPr lang="en-US" sz="700" b="1" dirty="0">
              <a:solidFill>
                <a:schemeClr val="bg1"/>
              </a:solidFill>
            </a:endParaRP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understand and use familiar everyday expressions and very basic phrases aimed at the satisfaction of needs of a concrete type.</a:t>
            </a: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introduce him/herself and others and can ask and answer questions about personal details such as where he/she lives, people he/she knows and things he/she has.</a:t>
            </a: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interact in a simple way provided the other person </a:t>
            </a:r>
            <a:endParaRPr lang="en-US" dirty="0" smtClean="0">
              <a:solidFill>
                <a:schemeClr val="bg1"/>
              </a:solidFill>
            </a:endParaRPr>
          </a:p>
          <a:p>
            <a:pPr algn="ctr" fontAlgn="t"/>
            <a:r>
              <a:rPr lang="en-US" dirty="0" smtClean="0">
                <a:solidFill>
                  <a:schemeClr val="bg1"/>
                </a:solidFill>
              </a:rPr>
              <a:t>talks </a:t>
            </a:r>
            <a:r>
              <a:rPr lang="en-US" dirty="0">
                <a:solidFill>
                  <a:schemeClr val="bg1"/>
                </a:solidFill>
              </a:rPr>
              <a:t>slowly and clearly and is prepared to help.</a:t>
            </a:r>
            <a:endParaRPr lang="en-US" sz="1400" dirty="0">
              <a:solidFill>
                <a:schemeClr val="bg1"/>
              </a:solidFill>
            </a:endParaRPr>
          </a:p>
        </p:txBody>
      </p:sp>
      <p:sp>
        <p:nvSpPr>
          <p:cNvPr id="3" name="Retângulo 2"/>
          <p:cNvSpPr/>
          <p:nvPr/>
        </p:nvSpPr>
        <p:spPr>
          <a:xfrm>
            <a:off x="4598070" y="1319791"/>
            <a:ext cx="4466129" cy="521374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A2</a:t>
            </a:r>
            <a:r>
              <a:rPr lang="en-US" sz="2400" b="1" dirty="0">
                <a:solidFill>
                  <a:schemeClr val="bg1"/>
                </a:solidFill>
              </a:rPr>
              <a:t>: </a:t>
            </a:r>
            <a:r>
              <a:rPr lang="en-US" sz="2400" b="1" dirty="0" err="1">
                <a:solidFill>
                  <a:schemeClr val="bg1"/>
                </a:solidFill>
              </a:rPr>
              <a:t>Waystage</a:t>
            </a:r>
            <a:r>
              <a:rPr lang="en-US" sz="2400" b="1" dirty="0">
                <a:solidFill>
                  <a:schemeClr val="bg1"/>
                </a:solidFill>
              </a:rPr>
              <a:t> or elementary</a:t>
            </a:r>
          </a:p>
          <a:p>
            <a:pPr algn="ctr"/>
            <a:endParaRPr lang="en-US" sz="1600" dirty="0">
              <a:solidFill>
                <a:schemeClr val="bg1"/>
              </a:solidFill>
            </a:endParaRPr>
          </a:p>
          <a:p>
            <a:pPr marL="285750" indent="-285750" algn="ctr">
              <a:buFont typeface="Arial" panose="020B0604020202020204" pitchFamily="34" charset="0"/>
              <a:buChar char="•"/>
            </a:pPr>
            <a:r>
              <a:rPr lang="en-US" dirty="0">
                <a:solidFill>
                  <a:schemeClr val="bg1"/>
                </a:solidFill>
              </a:rPr>
              <a:t>  Can understand sentences and frequently used expressions related to areas of most immediate relevance (e.g. very basic personal and family information, shopping, local geography, employment</a:t>
            </a:r>
            <a:r>
              <a:rPr lang="en-US" dirty="0" smtClean="0">
                <a:solidFill>
                  <a:schemeClr val="bg1"/>
                </a:solidFill>
              </a:rPr>
              <a:t>).</a:t>
            </a:r>
          </a:p>
          <a:p>
            <a:pPr marL="285750" indent="-285750" algn="ctr">
              <a:buFont typeface="Arial" panose="020B0604020202020204" pitchFamily="34" charset="0"/>
              <a:buChar char="•"/>
            </a:pPr>
            <a:r>
              <a:rPr lang="en-US" dirty="0" smtClean="0">
                <a:solidFill>
                  <a:schemeClr val="bg1"/>
                </a:solidFill>
              </a:rPr>
              <a:t>  </a:t>
            </a:r>
            <a:r>
              <a:rPr lang="en-US" dirty="0">
                <a:solidFill>
                  <a:schemeClr val="bg1"/>
                </a:solidFill>
              </a:rPr>
              <a:t>Can communicate in simple and routine tasks requiring a simple and direct exchange of information on familiar and </a:t>
            </a:r>
            <a:r>
              <a:rPr lang="en-US" dirty="0" smtClean="0">
                <a:solidFill>
                  <a:schemeClr val="bg1"/>
                </a:solidFill>
              </a:rPr>
              <a:t>routine matters;</a:t>
            </a:r>
          </a:p>
          <a:p>
            <a:pPr marL="285750" indent="-285750" algn="ctr">
              <a:buFont typeface="Arial" panose="020B0604020202020204" pitchFamily="34" charset="0"/>
              <a:buChar char="•"/>
            </a:pPr>
            <a:r>
              <a:rPr lang="en-US" dirty="0" smtClean="0">
                <a:solidFill>
                  <a:schemeClr val="bg1"/>
                </a:solidFill>
              </a:rPr>
              <a:t>Can </a:t>
            </a:r>
            <a:r>
              <a:rPr lang="en-US" dirty="0">
                <a:solidFill>
                  <a:schemeClr val="bg1"/>
                </a:solidFill>
              </a:rPr>
              <a:t>describe in simple terms aspects of his/her background,            immediate environment and matters in areas of immediate need</a:t>
            </a:r>
          </a:p>
        </p:txBody>
      </p:sp>
      <p:sp>
        <p:nvSpPr>
          <p:cNvPr id="5" name="Título 4"/>
          <p:cNvSpPr>
            <a:spLocks noGrp="1"/>
          </p:cNvSpPr>
          <p:nvPr>
            <p:ph type="title"/>
          </p:nvPr>
        </p:nvSpPr>
        <p:spPr>
          <a:xfrm>
            <a:off x="1288252" y="162232"/>
            <a:ext cx="6513522" cy="1400530"/>
          </a:xfrm>
        </p:spPr>
        <p:txBody>
          <a:bodyPr/>
          <a:lstStyle/>
          <a:p>
            <a:pPr algn="ctr"/>
            <a:r>
              <a:rPr lang="en-US" sz="2800" b="1" dirty="0">
                <a:solidFill>
                  <a:schemeClr val="accent1"/>
                </a:solidFill>
                <a:effectLst>
                  <a:outerShdw blurRad="38100" dist="38100" dir="2700000" algn="tl">
                    <a:srgbClr val="000000">
                      <a:alpha val="43137"/>
                    </a:srgbClr>
                  </a:outerShdw>
                </a:effectLst>
              </a:rPr>
              <a:t>Common European Framework of Reference for Languages</a:t>
            </a:r>
            <a:endParaRPr lang="pt-BR" sz="2800"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721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10800000" flipH="1" flipV="1">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4000" b="1" dirty="0" smtClean="0"/>
              <a:t>     </a:t>
            </a: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p:txBody>
      </p:sp>
      <p:sp>
        <p:nvSpPr>
          <p:cNvPr id="4" name="Retângulo 3"/>
          <p:cNvSpPr/>
          <p:nvPr/>
        </p:nvSpPr>
        <p:spPr>
          <a:xfrm rot="10800000" flipH="1" flipV="1">
            <a:off x="4572000" y="383285"/>
            <a:ext cx="4409768" cy="6312483"/>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t"/>
            <a:r>
              <a:rPr lang="en-US" sz="2400" b="1" dirty="0">
                <a:solidFill>
                  <a:schemeClr val="bg1"/>
                </a:solidFill>
              </a:rPr>
              <a:t>B2: Vantage or upper </a:t>
            </a:r>
            <a:r>
              <a:rPr lang="en-US" sz="2400" b="1" dirty="0" smtClean="0">
                <a:solidFill>
                  <a:schemeClr val="bg1"/>
                </a:solidFill>
              </a:rPr>
              <a:t>intermediate</a:t>
            </a:r>
          </a:p>
          <a:p>
            <a:pPr algn="ctr" fontAlgn="t"/>
            <a:endParaRPr lang="en-US" sz="2800" dirty="0">
              <a:solidFill>
                <a:schemeClr val="bg1"/>
              </a:solidFill>
            </a:endParaRP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understand the main ideas of complex text on both concrete and abstract topics, including technical discussions in his/her field of specialization;</a:t>
            </a: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interact with a degree of fluency and spontaneity that makes regular interaction with native speakers quite possible without strain for either party;</a:t>
            </a:r>
          </a:p>
          <a:p>
            <a:pPr algn="ctr" fontAlgn="t">
              <a:buFont typeface="Arial" panose="020B0604020202020204" pitchFamily="34" charset="0"/>
              <a:buChar char="•"/>
            </a:pPr>
            <a:r>
              <a:rPr lang="en-US" dirty="0" smtClean="0">
                <a:solidFill>
                  <a:schemeClr val="bg1"/>
                </a:solidFill>
              </a:rPr>
              <a:t>  Can </a:t>
            </a:r>
            <a:r>
              <a:rPr lang="en-US" dirty="0">
                <a:solidFill>
                  <a:schemeClr val="bg1"/>
                </a:solidFill>
              </a:rPr>
              <a:t>produce clear, detailed text on a wide range of subjects and explain a viewpoint on a topical issue giving the advantages and disadvantages of various options</a:t>
            </a:r>
            <a:r>
              <a:rPr lang="en-US" dirty="0" smtClean="0">
                <a:solidFill>
                  <a:schemeClr val="bg1"/>
                </a:solidFill>
              </a:rPr>
              <a:t>.</a:t>
            </a:r>
            <a:endParaRPr lang="en-US" sz="2400" dirty="0">
              <a:solidFill>
                <a:schemeClr val="bg1"/>
              </a:solidFill>
            </a:endParaRPr>
          </a:p>
        </p:txBody>
      </p:sp>
      <p:sp>
        <p:nvSpPr>
          <p:cNvPr id="5" name="Retângulo 4"/>
          <p:cNvSpPr/>
          <p:nvPr/>
        </p:nvSpPr>
        <p:spPr>
          <a:xfrm>
            <a:off x="221229" y="383285"/>
            <a:ext cx="4203288" cy="6312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B1: Threshold or intermediate</a:t>
            </a:r>
          </a:p>
          <a:p>
            <a:pPr algn="ctr"/>
            <a:endParaRPr lang="en-US" dirty="0">
              <a:solidFill>
                <a:schemeClr val="bg1"/>
              </a:solidFill>
            </a:endParaRPr>
          </a:p>
          <a:p>
            <a:pPr marL="285750" indent="-285750" algn="ctr">
              <a:buFont typeface="Arial" panose="020B0604020202020204" pitchFamily="34" charset="0"/>
              <a:buChar char="•"/>
            </a:pPr>
            <a:r>
              <a:rPr lang="en-US" dirty="0">
                <a:solidFill>
                  <a:schemeClr val="bg1"/>
                </a:solidFill>
              </a:rPr>
              <a:t>  Can understand the main points of clear standard input on familiar matters regularly encountered in work, school, </a:t>
            </a:r>
            <a:r>
              <a:rPr lang="en-US" dirty="0" smtClean="0">
                <a:solidFill>
                  <a:schemeClr val="bg1"/>
                </a:solidFill>
              </a:rPr>
              <a:t>leisure</a:t>
            </a:r>
          </a:p>
          <a:p>
            <a:pPr marL="285750" indent="-285750" algn="ctr">
              <a:buFont typeface="Arial" panose="020B0604020202020204" pitchFamily="34" charset="0"/>
              <a:buChar char="•"/>
            </a:pPr>
            <a:r>
              <a:rPr lang="en-US" dirty="0" smtClean="0">
                <a:solidFill>
                  <a:schemeClr val="bg1"/>
                </a:solidFill>
              </a:rPr>
              <a:t>Can </a:t>
            </a:r>
            <a:r>
              <a:rPr lang="en-US" dirty="0">
                <a:solidFill>
                  <a:schemeClr val="bg1"/>
                </a:solidFill>
              </a:rPr>
              <a:t>deal with most situations likely to arise whilst travelling in an area where the language is spoken.</a:t>
            </a:r>
          </a:p>
          <a:p>
            <a:pPr marL="285750" indent="-285750" algn="ctr">
              <a:buFont typeface="Arial" panose="020B0604020202020204" pitchFamily="34" charset="0"/>
              <a:buChar char="•"/>
            </a:pPr>
            <a:r>
              <a:rPr lang="en-US" dirty="0">
                <a:solidFill>
                  <a:schemeClr val="bg1"/>
                </a:solidFill>
              </a:rPr>
              <a:t>  Can produce simple connected text on topics that are familiar or of personal interest.</a:t>
            </a:r>
          </a:p>
          <a:p>
            <a:pPr marL="285750" indent="-285750" algn="ctr">
              <a:buFont typeface="Arial" panose="020B0604020202020204" pitchFamily="34" charset="0"/>
              <a:buChar char="•"/>
            </a:pPr>
            <a:r>
              <a:rPr lang="en-US" dirty="0">
                <a:solidFill>
                  <a:schemeClr val="bg1"/>
                </a:solidFill>
              </a:rPr>
              <a:t>  Can describe experiences and events, dreams, hopes &amp; ambitions and briefly give reasons and explanations for opinions and plans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47523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rot="10800000" flipH="1" flipV="1">
            <a:off x="0" y="0"/>
            <a:ext cx="9144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4000" b="1" dirty="0" smtClean="0"/>
              <a:t>     </a:t>
            </a: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a:p>
            <a:pPr algn="ctr"/>
            <a:endParaRPr lang="pt-BR" dirty="0" smtClean="0"/>
          </a:p>
          <a:p>
            <a:pPr algn="ctr"/>
            <a:endParaRPr lang="pt-BR" dirty="0"/>
          </a:p>
        </p:txBody>
      </p:sp>
      <p:sp>
        <p:nvSpPr>
          <p:cNvPr id="4" name="Retângulo 3"/>
          <p:cNvSpPr/>
          <p:nvPr/>
        </p:nvSpPr>
        <p:spPr>
          <a:xfrm rot="10800000" flipH="1" flipV="1">
            <a:off x="4572000" y="383285"/>
            <a:ext cx="4409768" cy="6312483"/>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fontAlgn="t"/>
            <a:r>
              <a:rPr lang="en-US" sz="2400" b="1" dirty="0" smtClean="0">
                <a:solidFill>
                  <a:schemeClr val="bg1"/>
                </a:solidFill>
              </a:rPr>
              <a:t>C2</a:t>
            </a:r>
            <a:r>
              <a:rPr lang="en-US" sz="2400" b="1" dirty="0">
                <a:solidFill>
                  <a:schemeClr val="bg1"/>
                </a:solidFill>
              </a:rPr>
              <a:t>: Mastery or proficiency</a:t>
            </a:r>
            <a:endParaRPr lang="en-US" sz="2800" dirty="0" smtClean="0">
              <a:solidFill>
                <a:schemeClr val="bg1"/>
              </a:solidFill>
            </a:endParaRPr>
          </a:p>
          <a:p>
            <a:pPr algn="ctr" fontAlgn="t"/>
            <a:endParaRPr lang="en-US" dirty="0" smtClean="0">
              <a:solidFill>
                <a:schemeClr val="bg1"/>
              </a:solidFill>
            </a:endParaRPr>
          </a:p>
          <a:p>
            <a:pPr algn="ctr" fontAlgn="t"/>
            <a:endParaRPr lang="en-US" dirty="0" smtClean="0">
              <a:solidFill>
                <a:schemeClr val="bg1"/>
              </a:solidFill>
            </a:endParaRPr>
          </a:p>
          <a:p>
            <a:pPr algn="ctr" fontAlgn="t"/>
            <a:endParaRPr lang="en-US" dirty="0">
              <a:solidFill>
                <a:schemeClr val="bg1"/>
              </a:solidFill>
            </a:endParaRPr>
          </a:p>
          <a:p>
            <a:pPr algn="ctr" fontAlgn="t"/>
            <a:r>
              <a:rPr lang="en-US" dirty="0">
                <a:solidFill>
                  <a:schemeClr val="bg1"/>
                </a:solidFill>
              </a:rPr>
              <a:t>	</a:t>
            </a:r>
          </a:p>
          <a:p>
            <a:pPr algn="ctr" fontAlgn="t">
              <a:buFont typeface="Arial" panose="020B0604020202020204" pitchFamily="34" charset="0"/>
              <a:buChar char="•"/>
            </a:pPr>
            <a:r>
              <a:rPr lang="en-US" dirty="0">
                <a:solidFill>
                  <a:schemeClr val="bg1"/>
                </a:solidFill>
              </a:rPr>
              <a:t>Can understand with ease virtually everything heard or read.</a:t>
            </a:r>
          </a:p>
          <a:p>
            <a:pPr algn="ctr" fontAlgn="t">
              <a:buFont typeface="Arial" panose="020B0604020202020204" pitchFamily="34" charset="0"/>
              <a:buChar char="•"/>
            </a:pPr>
            <a:r>
              <a:rPr lang="en-US" dirty="0">
                <a:solidFill>
                  <a:schemeClr val="bg1"/>
                </a:solidFill>
              </a:rPr>
              <a:t>Can summarize information from different spoken and written sources, reconstructing arguments and accounts in a coherent presentation.</a:t>
            </a:r>
          </a:p>
          <a:p>
            <a:pPr algn="ctr" fontAlgn="t">
              <a:buFont typeface="Arial" panose="020B0604020202020204" pitchFamily="34" charset="0"/>
              <a:buChar char="•"/>
            </a:pPr>
            <a:r>
              <a:rPr lang="en-US" dirty="0">
                <a:solidFill>
                  <a:schemeClr val="bg1"/>
                </a:solidFill>
              </a:rPr>
              <a:t>Can express themselves spontaneously, very fluently and precisely, differentiating finer shades of meaning even in the most complex situations.</a:t>
            </a:r>
            <a:endParaRPr lang="en-US" sz="2400" dirty="0">
              <a:solidFill>
                <a:schemeClr val="bg1"/>
              </a:solidFill>
            </a:endParaRPr>
          </a:p>
        </p:txBody>
      </p:sp>
      <p:sp>
        <p:nvSpPr>
          <p:cNvPr id="5" name="Retângulo 4"/>
          <p:cNvSpPr/>
          <p:nvPr/>
        </p:nvSpPr>
        <p:spPr>
          <a:xfrm>
            <a:off x="221229" y="383285"/>
            <a:ext cx="4203288" cy="63124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C1</a:t>
            </a:r>
            <a:r>
              <a:rPr lang="en-US" sz="2400" b="1" dirty="0">
                <a:solidFill>
                  <a:schemeClr val="bg1"/>
                </a:solidFill>
              </a:rPr>
              <a:t>: Effective operational proficiency or </a:t>
            </a:r>
            <a:r>
              <a:rPr lang="en-US" sz="2400" b="1" dirty="0" smtClean="0">
                <a:solidFill>
                  <a:schemeClr val="bg1"/>
                </a:solidFill>
              </a:rPr>
              <a:t>advanced</a:t>
            </a:r>
          </a:p>
          <a:p>
            <a:pPr algn="ctr"/>
            <a:endParaRPr lang="en-US" dirty="0" smtClean="0">
              <a:solidFill>
                <a:schemeClr val="bg1"/>
              </a:solidFill>
            </a:endParaRPr>
          </a:p>
          <a:p>
            <a:pPr marL="285750" indent="-285750" algn="ctr">
              <a:buFont typeface="Arial" panose="020B0604020202020204" pitchFamily="34" charset="0"/>
              <a:buChar char="•"/>
            </a:pPr>
            <a:r>
              <a:rPr lang="en-US" dirty="0">
                <a:solidFill>
                  <a:schemeClr val="bg1"/>
                </a:solidFill>
              </a:rPr>
              <a:t>  Can understand a wide range of demanding, longer clauses, and recognize implicit meaning.</a:t>
            </a:r>
          </a:p>
          <a:p>
            <a:pPr marL="285750" indent="-285750" algn="ctr">
              <a:buFont typeface="Arial" panose="020B0604020202020204" pitchFamily="34" charset="0"/>
              <a:buChar char="•"/>
            </a:pPr>
            <a:r>
              <a:rPr lang="en-US" dirty="0">
                <a:solidFill>
                  <a:schemeClr val="bg1"/>
                </a:solidFill>
              </a:rPr>
              <a:t>Can express ideas fluently and spontaneously without much obvious searching for expressions.</a:t>
            </a:r>
          </a:p>
          <a:p>
            <a:pPr marL="285750" indent="-285750" algn="ctr">
              <a:buFont typeface="Arial" panose="020B0604020202020204" pitchFamily="34" charset="0"/>
              <a:buChar char="•"/>
            </a:pPr>
            <a:r>
              <a:rPr lang="en-US" dirty="0">
                <a:solidFill>
                  <a:schemeClr val="bg1"/>
                </a:solidFill>
              </a:rPr>
              <a:t>Can use language flexibly and effectively for social, academic and professional purposes.</a:t>
            </a:r>
          </a:p>
          <a:p>
            <a:pPr marL="285750" indent="-285750" algn="ctr">
              <a:buFont typeface="Arial" panose="020B0604020202020204" pitchFamily="34" charset="0"/>
              <a:buChar char="•"/>
            </a:pPr>
            <a:r>
              <a:rPr lang="en-US" dirty="0">
                <a:solidFill>
                  <a:schemeClr val="bg1"/>
                </a:solidFill>
              </a:rPr>
              <a:t>Can produce clear, well-structured, detailed text on complex subjects, showing controlled use of organizational patterns, connectors and cohesive devices.</a:t>
            </a:r>
          </a:p>
        </p:txBody>
      </p:sp>
    </p:spTree>
    <p:extLst>
      <p:ext uri="{BB962C8B-B14F-4D97-AF65-F5344CB8AC3E}">
        <p14:creationId xmlns:p14="http://schemas.microsoft.com/office/powerpoint/2010/main" val="60654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585137807"/>
              </p:ext>
            </p:extLst>
          </p:nvPr>
        </p:nvGraphicFramePr>
        <p:xfrm>
          <a:off x="526075" y="1434572"/>
          <a:ext cx="8037870" cy="2140966"/>
        </p:xfrm>
        <a:graphic>
          <a:graphicData uri="http://schemas.openxmlformats.org/drawingml/2006/table">
            <a:tbl>
              <a:tblPr firstRow="1" firstCol="1" bandRow="1">
                <a:tableStyleId>{B301B821-A1FF-4177-AEE7-76D212191A09}</a:tableStyleId>
              </a:tblPr>
              <a:tblGrid>
                <a:gridCol w="3664093"/>
                <a:gridCol w="4373777"/>
              </a:tblGrid>
              <a:tr h="282095">
                <a:tc gridSpan="2">
                  <a:txBody>
                    <a:bodyPr/>
                    <a:lstStyle/>
                    <a:p>
                      <a:pPr algn="ctr">
                        <a:lnSpc>
                          <a:spcPct val="115000"/>
                        </a:lnSpc>
                        <a:spcAft>
                          <a:spcPts val="0"/>
                        </a:spcAft>
                      </a:pPr>
                      <a:r>
                        <a:rPr lang="pt-BR" sz="2400" dirty="0" smtClean="0">
                          <a:effectLst/>
                        </a:rPr>
                        <a:t>Courses (2x per</a:t>
                      </a:r>
                      <a:r>
                        <a:rPr lang="pt-BR" sz="2400" baseline="0" dirty="0" smtClean="0">
                          <a:effectLst/>
                        </a:rPr>
                        <a:t> </a:t>
                      </a:r>
                      <a:r>
                        <a:rPr lang="pt-BR" sz="2400" baseline="0" dirty="0" err="1" smtClean="0">
                          <a:effectLst/>
                        </a:rPr>
                        <a:t>week</a:t>
                      </a:r>
                      <a:r>
                        <a:rPr lang="pt-BR" sz="2400" baseline="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hMerge="1">
                  <a:txBody>
                    <a:bodyPr/>
                    <a:lstStyle/>
                    <a:p>
                      <a:pPr algn="ctr">
                        <a:lnSpc>
                          <a:spcPct val="115000"/>
                        </a:lnSpc>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282095">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pt-BR" sz="2000" b="1" kern="1200" baseline="0" dirty="0" smtClean="0">
                          <a:effectLst/>
                        </a:rPr>
                        <a:t>Basic</a:t>
                      </a:r>
                      <a:endParaRPr lang="en-US" sz="2000" b="1" kern="1200" baseline="0" dirty="0" smtClean="0">
                        <a:solidFill>
                          <a:schemeClr val="lt1"/>
                        </a:solidFill>
                        <a:effectLst/>
                        <a:latin typeface="+mn-lt"/>
                        <a:ea typeface="+mn-ea"/>
                        <a:cs typeface="+mn-cs"/>
                      </a:endParaRPr>
                    </a:p>
                  </a:txBody>
                  <a:tcPr marL="33338" marR="33338" marT="0" marB="0" anchor="b"/>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Mondays</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Wednesdays 14h</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 15h30</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r>
              <a:tr h="282095">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2000" b="1" kern="1200" baseline="0" dirty="0" smtClean="0">
                        <a:solidFill>
                          <a:schemeClr val="lt1"/>
                        </a:solidFill>
                        <a:effectLst/>
                        <a:latin typeface="+mn-lt"/>
                        <a:ea typeface="+mn-ea"/>
                        <a:cs typeface="+mn-cs"/>
                      </a:endParaRPr>
                    </a:p>
                  </a:txBody>
                  <a:tcPr marL="33338" marR="33338" marT="0" marB="0" anchor="b"/>
                </a:tc>
                <a:tc>
                  <a:txBody>
                    <a:bodyPr/>
                    <a:lstStyle/>
                    <a:p>
                      <a:endParaRPr lang="pt-BR" dirty="0"/>
                    </a:p>
                  </a:txBody>
                  <a:tcPr marL="33338" marR="33338" marT="0" marB="0" anchor="b"/>
                </a:tc>
              </a:tr>
              <a:tr h="311472">
                <a:tc>
                  <a:txBody>
                    <a:bodyPr/>
                    <a:lstStyle/>
                    <a:p>
                      <a:pPr algn="ctr">
                        <a:lnSpc>
                          <a:spcPct val="115000"/>
                        </a:lnSpc>
                        <a:spcAft>
                          <a:spcPts val="0"/>
                        </a:spcAft>
                      </a:pPr>
                      <a:r>
                        <a:rPr lang="pt-BR" sz="2000" b="1" kern="1200" baseline="0" dirty="0" err="1" smtClean="0">
                          <a:effectLst/>
                        </a:rPr>
                        <a:t>Intermediate</a:t>
                      </a:r>
                      <a:endParaRPr lang="en-US" sz="2000" b="1" kern="1200" baseline="0" dirty="0">
                        <a:solidFill>
                          <a:schemeClr val="lt1"/>
                        </a:solidFill>
                        <a:effectLst/>
                        <a:latin typeface="+mn-lt"/>
                        <a:ea typeface="+mn-ea"/>
                        <a:cs typeface="+mn-cs"/>
                      </a:endParaRPr>
                    </a:p>
                  </a:txBody>
                  <a:tcPr marL="33338" marR="33338" marT="0" marB="0" anchor="b"/>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Mondays</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Wednesdays 12h</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 13h30</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r>
              <a:tr h="311472">
                <a:tc>
                  <a:txBody>
                    <a:bodyPr/>
                    <a:lstStyle/>
                    <a:p>
                      <a:pPr algn="ctr">
                        <a:lnSpc>
                          <a:spcPct val="115000"/>
                        </a:lnSpc>
                        <a:spcAft>
                          <a:spcPts val="0"/>
                        </a:spcAft>
                      </a:pPr>
                      <a:endParaRPr lang="en-US" sz="2000" b="1" kern="1200" baseline="0" dirty="0">
                        <a:solidFill>
                          <a:schemeClr val="lt1"/>
                        </a:solidFill>
                        <a:effectLst/>
                        <a:latin typeface="+mn-lt"/>
                        <a:ea typeface="+mn-ea"/>
                        <a:cs typeface="+mn-cs"/>
                      </a:endParaRPr>
                    </a:p>
                  </a:txBody>
                  <a:tcPr marL="33338" marR="33338" marT="0" marB="0" anchor="b"/>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r>
              <a:tr h="260872">
                <a:tc>
                  <a:txBody>
                    <a:bodyPr/>
                    <a:lstStyle/>
                    <a:p>
                      <a:pPr algn="ctr">
                        <a:lnSpc>
                          <a:spcPct val="115000"/>
                        </a:lnSpc>
                        <a:spcAft>
                          <a:spcPts val="0"/>
                        </a:spcAft>
                      </a:pPr>
                      <a:r>
                        <a:rPr lang="pt-BR" sz="2000" b="1" kern="1200" baseline="0" dirty="0" err="1" smtClean="0">
                          <a:effectLst/>
                        </a:rPr>
                        <a:t>Advanced</a:t>
                      </a:r>
                      <a:endParaRPr lang="pt-BR" sz="2000" b="1" kern="1200" baseline="0" dirty="0" smtClean="0">
                        <a:effectLst/>
                      </a:endParaRPr>
                    </a:p>
                  </a:txBody>
                  <a:tcPr marL="33338" marR="33338" marT="0" marB="0" anchor="b"/>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Mondays</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and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Wednesdays </a:t>
                      </a:r>
                      <a:r>
                        <a:rPr lang="en-US" sz="1800" b="0" dirty="0" smtClean="0">
                          <a:effectLst/>
                          <a:latin typeface="Calibri" panose="020F0502020204030204" pitchFamily="34" charset="0"/>
                          <a:ea typeface="Calibri" panose="020F0502020204030204" pitchFamily="34" charset="0"/>
                          <a:cs typeface="Times New Roman" panose="02020603050405020304" pitchFamily="18" charset="0"/>
                        </a:rPr>
                        <a:t>16h</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b="0" baseline="0" dirty="0" smtClean="0">
                          <a:effectLst/>
                          <a:latin typeface="Calibri" panose="020F0502020204030204" pitchFamily="34" charset="0"/>
                          <a:ea typeface="Calibri" panose="020F0502020204030204" pitchFamily="34" charset="0"/>
                          <a:cs typeface="Times New Roman" panose="02020603050405020304" pitchFamily="18" charset="0"/>
                        </a:rPr>
                        <a:t>17h30</a:t>
                      </a:r>
                      <a:endParaRPr lang="en-US" sz="1800" b="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r>
            </a:tbl>
          </a:graphicData>
        </a:graphic>
      </p:graphicFrame>
      <p:sp>
        <p:nvSpPr>
          <p:cNvPr id="4" name="CaixaDeTexto 3"/>
          <p:cNvSpPr txBox="1"/>
          <p:nvPr/>
        </p:nvSpPr>
        <p:spPr>
          <a:xfrm>
            <a:off x="533450" y="3793253"/>
            <a:ext cx="8023121" cy="2862322"/>
          </a:xfrm>
          <a:prstGeom prst="rect">
            <a:avLst/>
          </a:prstGeom>
          <a:noFill/>
        </p:spPr>
        <p:txBody>
          <a:bodyPr wrap="square" rtlCol="0">
            <a:spAutoFit/>
          </a:bodyPr>
          <a:lstStyle/>
          <a:p>
            <a:pPr algn="ctr"/>
            <a:r>
              <a:rPr lang="pt-BR" sz="2000" i="1" dirty="0" err="1" smtClean="0">
                <a:solidFill>
                  <a:schemeClr val="bg1"/>
                </a:solidFill>
              </a:rPr>
              <a:t>Minimum</a:t>
            </a:r>
            <a:r>
              <a:rPr lang="pt-BR" sz="2000" i="1" dirty="0" smtClean="0">
                <a:solidFill>
                  <a:schemeClr val="bg1"/>
                </a:solidFill>
              </a:rPr>
              <a:t> </a:t>
            </a:r>
            <a:r>
              <a:rPr lang="pt-BR" sz="2000" i="1" dirty="0" err="1" smtClean="0">
                <a:solidFill>
                  <a:schemeClr val="bg1"/>
                </a:solidFill>
              </a:rPr>
              <a:t>of</a:t>
            </a:r>
            <a:r>
              <a:rPr lang="pt-BR" sz="2000" i="1" dirty="0" smtClean="0">
                <a:solidFill>
                  <a:schemeClr val="bg1"/>
                </a:solidFill>
              </a:rPr>
              <a:t> </a:t>
            </a:r>
            <a:r>
              <a:rPr lang="pt-BR" sz="2000" b="1" i="1" dirty="0" smtClean="0">
                <a:solidFill>
                  <a:schemeClr val="bg1"/>
                </a:solidFill>
              </a:rPr>
              <a:t>6 </a:t>
            </a:r>
            <a:r>
              <a:rPr lang="pt-BR" sz="2000" b="1" i="1" dirty="0" err="1" smtClean="0">
                <a:solidFill>
                  <a:schemeClr val="bg1"/>
                </a:solidFill>
              </a:rPr>
              <a:t>students</a:t>
            </a:r>
            <a:r>
              <a:rPr lang="pt-BR" sz="2000" b="1" i="1" dirty="0" smtClean="0">
                <a:solidFill>
                  <a:schemeClr val="bg1"/>
                </a:solidFill>
              </a:rPr>
              <a:t> per </a:t>
            </a:r>
            <a:r>
              <a:rPr lang="pt-BR" sz="2000" b="1" i="1" dirty="0" err="1" smtClean="0">
                <a:solidFill>
                  <a:schemeClr val="bg1"/>
                </a:solidFill>
              </a:rPr>
              <a:t>class</a:t>
            </a:r>
            <a:endParaRPr lang="pt-BR" sz="2000" b="1" i="1" dirty="0" smtClean="0">
              <a:solidFill>
                <a:schemeClr val="bg1"/>
              </a:solidFill>
            </a:endParaRPr>
          </a:p>
          <a:p>
            <a:pPr algn="ctr"/>
            <a:endParaRPr lang="pt-BR" sz="2000" b="1" i="1" dirty="0" smtClean="0">
              <a:solidFill>
                <a:schemeClr val="bg1"/>
              </a:solidFill>
            </a:endParaRPr>
          </a:p>
          <a:p>
            <a:pPr algn="ctr"/>
            <a:r>
              <a:rPr lang="pt-BR" sz="2000" i="1" dirty="0" err="1" smtClean="0">
                <a:solidFill>
                  <a:schemeClr val="bg1"/>
                </a:solidFill>
              </a:rPr>
              <a:t>Length</a:t>
            </a:r>
            <a:r>
              <a:rPr lang="pt-BR" sz="2000" i="1" dirty="0" smtClean="0">
                <a:solidFill>
                  <a:schemeClr val="bg1"/>
                </a:solidFill>
              </a:rPr>
              <a:t>: </a:t>
            </a:r>
            <a:r>
              <a:rPr lang="pt-BR" sz="2000" b="1" i="1" dirty="0" smtClean="0">
                <a:solidFill>
                  <a:schemeClr val="bg1"/>
                </a:solidFill>
              </a:rPr>
              <a:t>3 </a:t>
            </a:r>
            <a:r>
              <a:rPr lang="pt-BR" sz="2000" b="1" i="1" dirty="0" err="1" smtClean="0">
                <a:solidFill>
                  <a:schemeClr val="bg1"/>
                </a:solidFill>
              </a:rPr>
              <a:t>months</a:t>
            </a:r>
            <a:endParaRPr lang="pt-BR" sz="2000" b="1" i="1" dirty="0" smtClean="0">
              <a:solidFill>
                <a:schemeClr val="bg1"/>
              </a:solidFill>
            </a:endParaRPr>
          </a:p>
          <a:p>
            <a:pPr algn="ctr"/>
            <a:endParaRPr lang="pt-BR" sz="2000" b="1" i="1" dirty="0">
              <a:solidFill>
                <a:schemeClr val="bg1"/>
              </a:solidFill>
            </a:endParaRPr>
          </a:p>
          <a:p>
            <a:pPr algn="ctr"/>
            <a:r>
              <a:rPr lang="pt-BR" sz="2000" b="1" i="1" dirty="0" err="1" smtClean="0">
                <a:solidFill>
                  <a:schemeClr val="bg1"/>
                </a:solidFill>
              </a:rPr>
              <a:t>Workload</a:t>
            </a:r>
            <a:r>
              <a:rPr lang="pt-BR" sz="2000" b="1" i="1" dirty="0" smtClean="0">
                <a:solidFill>
                  <a:schemeClr val="bg1"/>
                </a:solidFill>
              </a:rPr>
              <a:t>: 33 hours</a:t>
            </a:r>
            <a:endParaRPr lang="pt-BR" sz="2000" b="1" i="1" dirty="0" smtClean="0">
              <a:solidFill>
                <a:schemeClr val="bg1"/>
              </a:solidFill>
            </a:endParaRPr>
          </a:p>
          <a:p>
            <a:pPr algn="ctr"/>
            <a:endParaRPr lang="pt-BR" sz="2000" b="1" i="1" dirty="0" smtClean="0">
              <a:solidFill>
                <a:schemeClr val="bg1"/>
              </a:solidFill>
            </a:endParaRPr>
          </a:p>
          <a:p>
            <a:pPr algn="ctr"/>
            <a:r>
              <a:rPr lang="pt-BR" sz="2000" i="1" dirty="0" err="1" smtClean="0">
                <a:solidFill>
                  <a:schemeClr val="bg1"/>
                </a:solidFill>
              </a:rPr>
              <a:t>Investment</a:t>
            </a:r>
            <a:r>
              <a:rPr lang="pt-BR" sz="2000" i="1" dirty="0" smtClean="0">
                <a:solidFill>
                  <a:schemeClr val="bg1"/>
                </a:solidFill>
              </a:rPr>
              <a:t>:</a:t>
            </a:r>
            <a:r>
              <a:rPr lang="pt-BR" sz="2000" b="1" i="1" dirty="0" smtClean="0">
                <a:solidFill>
                  <a:schemeClr val="bg1"/>
                </a:solidFill>
              </a:rPr>
              <a:t> 1x R$660,00</a:t>
            </a:r>
          </a:p>
          <a:p>
            <a:pPr algn="ctr"/>
            <a:r>
              <a:rPr lang="pt-BR" sz="2000" i="1" dirty="0" smtClean="0">
                <a:solidFill>
                  <a:schemeClr val="bg1"/>
                </a:solidFill>
              </a:rPr>
              <a:t>Courses </a:t>
            </a:r>
            <a:r>
              <a:rPr lang="pt-BR" sz="2000" i="1" dirty="0" err="1" smtClean="0">
                <a:solidFill>
                  <a:schemeClr val="bg1"/>
                </a:solidFill>
              </a:rPr>
              <a:t>designed</a:t>
            </a:r>
            <a:r>
              <a:rPr lang="pt-BR" sz="2000" i="1" dirty="0" smtClean="0">
                <a:solidFill>
                  <a:schemeClr val="bg1"/>
                </a:solidFill>
              </a:rPr>
              <a:t> </a:t>
            </a:r>
            <a:r>
              <a:rPr lang="pt-BR" sz="2000" i="1" dirty="0" err="1" smtClean="0">
                <a:solidFill>
                  <a:schemeClr val="bg1"/>
                </a:solidFill>
              </a:rPr>
              <a:t>based</a:t>
            </a:r>
            <a:r>
              <a:rPr lang="pt-BR" sz="2000" i="1" dirty="0" smtClean="0">
                <a:solidFill>
                  <a:schemeClr val="bg1"/>
                </a:solidFill>
              </a:rPr>
              <a:t> </a:t>
            </a:r>
            <a:r>
              <a:rPr lang="pt-BR" sz="2000" i="1" dirty="0" err="1" smtClean="0">
                <a:solidFill>
                  <a:schemeClr val="bg1"/>
                </a:solidFill>
              </a:rPr>
              <a:t>on</a:t>
            </a:r>
            <a:r>
              <a:rPr lang="pt-BR" sz="2000" i="1" dirty="0" smtClean="0">
                <a:solidFill>
                  <a:schemeClr val="bg1"/>
                </a:solidFill>
              </a:rPr>
              <a:t> </a:t>
            </a:r>
            <a:r>
              <a:rPr lang="pt-BR" sz="2000" i="1" dirty="0" err="1" smtClean="0">
                <a:solidFill>
                  <a:schemeClr val="bg1"/>
                </a:solidFill>
              </a:rPr>
              <a:t>the</a:t>
            </a:r>
            <a:r>
              <a:rPr lang="pt-BR" sz="2000" i="1" dirty="0" smtClean="0">
                <a:solidFill>
                  <a:schemeClr val="bg1"/>
                </a:solidFill>
              </a:rPr>
              <a:t> </a:t>
            </a:r>
            <a:r>
              <a:rPr lang="pt-BR" sz="2000" b="1" i="1" dirty="0" err="1" smtClean="0">
                <a:solidFill>
                  <a:schemeClr val="bg1"/>
                </a:solidFill>
              </a:rPr>
              <a:t>European</a:t>
            </a:r>
            <a:r>
              <a:rPr lang="pt-BR" sz="2000" b="1" i="1" dirty="0" smtClean="0">
                <a:solidFill>
                  <a:schemeClr val="bg1"/>
                </a:solidFill>
              </a:rPr>
              <a:t> Framework </a:t>
            </a:r>
            <a:r>
              <a:rPr lang="pt-BR" sz="2000" b="1" i="1" dirty="0" err="1" smtClean="0">
                <a:solidFill>
                  <a:schemeClr val="bg1"/>
                </a:solidFill>
              </a:rPr>
              <a:t>of</a:t>
            </a:r>
            <a:r>
              <a:rPr lang="pt-BR" sz="2000" b="1" i="1" dirty="0" smtClean="0">
                <a:solidFill>
                  <a:schemeClr val="bg1"/>
                </a:solidFill>
              </a:rPr>
              <a:t> </a:t>
            </a:r>
            <a:r>
              <a:rPr lang="pt-BR" sz="2000" b="1" i="1" dirty="0" err="1" smtClean="0">
                <a:solidFill>
                  <a:schemeClr val="bg1"/>
                </a:solidFill>
              </a:rPr>
              <a:t>Reference</a:t>
            </a:r>
            <a:r>
              <a:rPr lang="pt-BR" sz="2000" b="1" i="1" dirty="0" smtClean="0">
                <a:solidFill>
                  <a:schemeClr val="bg1"/>
                </a:solidFill>
              </a:rPr>
              <a:t> for </a:t>
            </a:r>
            <a:r>
              <a:rPr lang="pt-BR" sz="2000" b="1" i="1" dirty="0" err="1" smtClean="0">
                <a:solidFill>
                  <a:schemeClr val="bg1"/>
                </a:solidFill>
              </a:rPr>
              <a:t>language</a:t>
            </a:r>
            <a:endParaRPr lang="pt-BR" sz="2000" b="1" i="1" dirty="0" smtClean="0">
              <a:solidFill>
                <a:schemeClr val="bg1"/>
              </a:solidFill>
            </a:endParaRPr>
          </a:p>
        </p:txBody>
      </p:sp>
      <p:sp>
        <p:nvSpPr>
          <p:cNvPr id="5" name="Título 4"/>
          <p:cNvSpPr>
            <a:spLocks noGrp="1"/>
          </p:cNvSpPr>
          <p:nvPr>
            <p:ph type="title"/>
          </p:nvPr>
        </p:nvSpPr>
        <p:spPr>
          <a:xfrm>
            <a:off x="-26990" y="487482"/>
            <a:ext cx="9144000" cy="771397"/>
          </a:xfrm>
          <a:noFill/>
        </p:spPr>
        <p:txBody>
          <a:bodyPr/>
          <a:lstStyle/>
          <a:p>
            <a:pPr algn="ctr"/>
            <a:r>
              <a:rPr lang="pt-BR" sz="2800" b="1" dirty="0" smtClean="0">
                <a:solidFill>
                  <a:schemeClr val="accent1"/>
                </a:solidFill>
                <a:effectLst>
                  <a:outerShdw blurRad="38100" dist="38100" dir="2700000" algn="tl">
                    <a:srgbClr val="000000">
                      <a:alpha val="43137"/>
                    </a:srgbClr>
                  </a:outerShdw>
                </a:effectLst>
              </a:rPr>
              <a:t>Courses </a:t>
            </a:r>
            <a:r>
              <a:rPr lang="pt-BR" sz="2800" b="1" dirty="0" err="1" smtClean="0">
                <a:solidFill>
                  <a:schemeClr val="accent1"/>
                </a:solidFill>
                <a:effectLst>
                  <a:outerShdw blurRad="38100" dist="38100" dir="2700000" algn="tl">
                    <a:srgbClr val="000000">
                      <a:alpha val="43137"/>
                    </a:srgbClr>
                  </a:outerShdw>
                </a:effectLst>
              </a:rPr>
              <a:t>Offered</a:t>
            </a:r>
            <a:r>
              <a:rPr lang="pt-BR" sz="2800" b="1" dirty="0" smtClean="0">
                <a:solidFill>
                  <a:schemeClr val="accent1"/>
                </a:solidFill>
                <a:effectLst>
                  <a:outerShdw blurRad="38100" dist="38100" dir="2700000" algn="tl">
                    <a:srgbClr val="000000">
                      <a:alpha val="43137"/>
                    </a:srgbClr>
                  </a:outerShdw>
                </a:effectLst>
              </a:rPr>
              <a:t> Spring </a:t>
            </a:r>
            <a:r>
              <a:rPr lang="pt-BR" sz="2800" b="1" dirty="0" err="1" smtClean="0">
                <a:solidFill>
                  <a:schemeClr val="accent1"/>
                </a:solidFill>
                <a:effectLst>
                  <a:outerShdw blurRad="38100" dist="38100" dir="2700000" algn="tl">
                    <a:srgbClr val="000000">
                      <a:alpha val="43137"/>
                    </a:srgbClr>
                  </a:outerShdw>
                </a:effectLst>
              </a:rPr>
              <a:t>and</a:t>
            </a:r>
            <a:r>
              <a:rPr lang="pt-BR" sz="2800" b="1" dirty="0" smtClean="0">
                <a:solidFill>
                  <a:schemeClr val="accent1"/>
                </a:solidFill>
                <a:effectLst>
                  <a:outerShdw blurRad="38100" dist="38100" dir="2700000" algn="tl">
                    <a:srgbClr val="000000">
                      <a:alpha val="43137"/>
                    </a:srgbClr>
                  </a:outerShdw>
                </a:effectLst>
              </a:rPr>
              <a:t> </a:t>
            </a:r>
            <a:r>
              <a:rPr lang="pt-BR" sz="2800" b="1" dirty="0" err="1" smtClean="0">
                <a:solidFill>
                  <a:schemeClr val="accent1"/>
                </a:solidFill>
                <a:effectLst>
                  <a:outerShdw blurRad="38100" dist="38100" dir="2700000" algn="tl">
                    <a:srgbClr val="000000">
                      <a:alpha val="43137"/>
                    </a:srgbClr>
                  </a:outerShdw>
                </a:effectLst>
              </a:rPr>
              <a:t>Fall</a:t>
            </a:r>
            <a:r>
              <a:rPr lang="pt-BR" sz="2800" b="1" dirty="0" smtClean="0">
                <a:solidFill>
                  <a:schemeClr val="accent1"/>
                </a:solidFill>
                <a:effectLst>
                  <a:outerShdw blurRad="38100" dist="38100" dir="2700000" algn="tl">
                    <a:srgbClr val="000000">
                      <a:alpha val="43137"/>
                    </a:srgbClr>
                  </a:outerShdw>
                </a:effectLst>
              </a:rPr>
              <a:t> </a:t>
            </a:r>
            <a:r>
              <a:rPr lang="pt-BR" sz="2800" b="1" dirty="0" smtClean="0">
                <a:solidFill>
                  <a:schemeClr val="accent1"/>
                </a:solidFill>
                <a:effectLst>
                  <a:outerShdw blurRad="38100" dist="38100" dir="2700000" algn="tl">
                    <a:srgbClr val="000000">
                      <a:alpha val="43137"/>
                    </a:srgbClr>
                  </a:outerShdw>
                </a:effectLst>
              </a:rPr>
              <a:t>2018</a:t>
            </a:r>
            <a:endParaRPr lang="pt-BR" sz="2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6015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rot="10800000" flipH="1" flipV="1">
            <a:off x="-1" y="152403"/>
            <a:ext cx="4103915" cy="3951511"/>
          </a:xfrm>
          <a:prstGeom prst="rect">
            <a:avLst/>
          </a:prstGeom>
          <a:noFill/>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US" sz="1200" b="1" dirty="0" smtClean="0"/>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r>
              <a:rPr lang="en-US" sz="2800" b="1" dirty="0" smtClean="0">
                <a:solidFill>
                  <a:schemeClr val="accent1"/>
                </a:solidFill>
                <a:effectLst>
                  <a:outerShdw blurRad="38100" dist="38100" dir="2700000" algn="tl">
                    <a:srgbClr val="000000">
                      <a:alpha val="43137"/>
                    </a:srgbClr>
                  </a:outerShdw>
                </a:effectLst>
              </a:rPr>
              <a:t>Spring</a:t>
            </a:r>
            <a:endParaRPr lang="en-US" sz="2800" b="1" dirty="0">
              <a:solidFill>
                <a:schemeClr val="accent1"/>
              </a:solidFill>
              <a:effectLst>
                <a:outerShdw blurRad="38100" dist="38100" dir="2700000" algn="tl">
                  <a:srgbClr val="000000">
                    <a:alpha val="43137"/>
                  </a:srgbClr>
                </a:outerShdw>
              </a:effectLst>
            </a:endParaRPr>
          </a:p>
          <a:p>
            <a:pPr algn="ctr"/>
            <a:endParaRPr lang="en-US" sz="2000" b="1" dirty="0"/>
          </a:p>
          <a:p>
            <a:pPr algn="ctr"/>
            <a:r>
              <a:rPr lang="en-US" sz="2000" b="1" dirty="0" smtClean="0"/>
              <a:t>Placement test</a:t>
            </a:r>
            <a:r>
              <a:rPr lang="pt-BR" sz="2000" b="1" dirty="0" smtClean="0"/>
              <a:t>:</a:t>
            </a:r>
          </a:p>
          <a:p>
            <a:pPr algn="ctr"/>
            <a:r>
              <a:rPr lang="pt-BR" sz="2000" dirty="0" smtClean="0"/>
              <a:t>28/02/2018</a:t>
            </a:r>
          </a:p>
          <a:p>
            <a:pPr algn="ctr"/>
            <a:endParaRPr lang="pt-BR" sz="2000" dirty="0" smtClean="0"/>
          </a:p>
          <a:p>
            <a:pPr algn="ctr"/>
            <a:r>
              <a:rPr lang="en-US" sz="2000" b="1" dirty="0" smtClean="0"/>
              <a:t>Room: </a:t>
            </a:r>
            <a:r>
              <a:rPr lang="en-US" sz="2000" dirty="0" smtClean="0"/>
              <a:t>To Be Announced</a:t>
            </a:r>
            <a:endParaRPr lang="en-US" sz="2000" dirty="0"/>
          </a:p>
          <a:p>
            <a:pPr algn="ctr"/>
            <a:endParaRPr lang="pt-BR" sz="2000" b="1" dirty="0" smtClean="0"/>
          </a:p>
          <a:p>
            <a:pPr algn="ctr"/>
            <a:r>
              <a:rPr lang="pt-BR" sz="2000" b="1" dirty="0" smtClean="0"/>
              <a:t>Classe </a:t>
            </a:r>
            <a:r>
              <a:rPr lang="en-US" sz="2000" b="1" dirty="0" smtClean="0"/>
              <a:t>run</a:t>
            </a:r>
            <a:r>
              <a:rPr lang="pt-BR" sz="2000" b="1" dirty="0" smtClean="0"/>
              <a:t>:</a:t>
            </a:r>
          </a:p>
          <a:p>
            <a:pPr algn="ctr"/>
            <a:r>
              <a:rPr lang="en-US" sz="2000" dirty="0" smtClean="0"/>
              <a:t>March 6</a:t>
            </a:r>
            <a:r>
              <a:rPr lang="en-US" sz="2000" baseline="30000" dirty="0" smtClean="0"/>
              <a:t>th</a:t>
            </a:r>
            <a:r>
              <a:rPr lang="en-US" sz="2000" dirty="0" smtClean="0"/>
              <a:t> to May 30</a:t>
            </a:r>
            <a:r>
              <a:rPr lang="en-US" sz="2000" baseline="30000" dirty="0" smtClean="0"/>
              <a:t>th</a:t>
            </a:r>
            <a:endParaRPr lang="en-US" sz="2000" dirty="0" smtClean="0"/>
          </a:p>
          <a:p>
            <a:pPr algn="ctr"/>
            <a:endParaRPr lang="pt-BR" sz="2000" dirty="0" smtClean="0"/>
          </a:p>
          <a:p>
            <a:pPr algn="ctr"/>
            <a:r>
              <a:rPr lang="en-US" sz="2000" b="1" dirty="0"/>
              <a:t>Room: </a:t>
            </a:r>
            <a:r>
              <a:rPr lang="en-US" sz="2000" dirty="0"/>
              <a:t>To Be Announced</a:t>
            </a:r>
          </a:p>
          <a:p>
            <a:pPr algn="ctr"/>
            <a:endParaRPr lang="pt-BR" sz="2000" b="1" dirty="0" smtClean="0"/>
          </a:p>
          <a:p>
            <a:pPr algn="ctr"/>
            <a:endParaRPr lang="en-US" sz="2000" dirty="0" smtClean="0"/>
          </a:p>
          <a:p>
            <a:pPr algn="ctr"/>
            <a:endParaRPr lang="en-US" sz="2000" dirty="0" smtClean="0"/>
          </a:p>
          <a:p>
            <a:pPr algn="ctr"/>
            <a:endParaRPr lang="en-US" sz="2000" dirty="0"/>
          </a:p>
          <a:p>
            <a:pPr algn="ctr"/>
            <a:endParaRPr lang="en-US" sz="2000" b="1" dirty="0" smtClean="0"/>
          </a:p>
          <a:p>
            <a:pPr algn="ctr"/>
            <a:endParaRPr lang="en-US" sz="2000" b="1" dirty="0"/>
          </a:p>
          <a:p>
            <a:pPr algn="ctr"/>
            <a:endParaRPr lang="en-US" sz="2000" b="1" dirty="0" smtClean="0"/>
          </a:p>
          <a:p>
            <a:pPr algn="ctr"/>
            <a:endParaRPr lang="en-US" sz="3200" b="1" dirty="0" smtClean="0">
              <a:solidFill>
                <a:schemeClr val="accent1"/>
              </a:solidFill>
              <a:effectLst>
                <a:outerShdw blurRad="38100" dist="38100" dir="2700000" algn="tl">
                  <a:srgbClr val="000000">
                    <a:alpha val="43137"/>
                  </a:srgbClr>
                </a:outerShdw>
              </a:effectLst>
            </a:endParaRPr>
          </a:p>
          <a:p>
            <a:pPr algn="ctr"/>
            <a:endParaRPr lang="en-US" sz="2000" b="1" dirty="0" smtClean="0"/>
          </a:p>
          <a:p>
            <a:pPr algn="ctr"/>
            <a:endParaRPr lang="en-US" sz="2000" b="1" dirty="0" smtClean="0"/>
          </a:p>
          <a:p>
            <a:pPr algn="ctr"/>
            <a:endParaRPr lang="en-US" dirty="0" smtClean="0"/>
          </a:p>
          <a:p>
            <a:pPr algn="ctr"/>
            <a:endParaRPr lang="en-US" sz="1200" dirty="0"/>
          </a:p>
        </p:txBody>
      </p:sp>
      <p:pic>
        <p:nvPicPr>
          <p:cNvPr id="3074" name="Picture 2" descr="https://encrypted-tbn0.gstatic.com/images?q=tbn:ANd9GcR2mo3jQ3M-4YsVigX7Yr7Krg_4hJIhmg6MCfGBWa-9grrvPsA5"/>
          <p:cNvPicPr>
            <a:picLocks noChangeAspect="1" noChangeArrowheads="1"/>
          </p:cNvPicPr>
          <p:nvPr/>
        </p:nvPicPr>
        <p:blipFill rotWithShape="1">
          <a:blip r:embed="rId2">
            <a:extLst>
              <a:ext uri="{28A0092B-C50C-407E-A947-70E740481C1C}">
                <a14:useLocalDpi xmlns:a14="http://schemas.microsoft.com/office/drawing/2010/main" val="0"/>
              </a:ext>
            </a:extLst>
          </a:blip>
          <a:srcRect t="27402" b="18209"/>
          <a:stretch/>
        </p:blipFill>
        <p:spPr bwMode="auto">
          <a:xfrm>
            <a:off x="7957455" y="2275111"/>
            <a:ext cx="1065771" cy="772887"/>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rot="10800000" flipH="1" flipV="1">
            <a:off x="0" y="4125682"/>
            <a:ext cx="9144000" cy="2754085"/>
          </a:xfrm>
          <a:prstGeom prst="rect">
            <a:avLst/>
          </a:prstGeom>
          <a:noFill/>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US" sz="1200" b="1" dirty="0" smtClean="0"/>
          </a:p>
          <a:p>
            <a:pPr algn="ctr"/>
            <a:endParaRPr lang="en-US" sz="2800" b="1" dirty="0" smtClean="0">
              <a:solidFill>
                <a:schemeClr val="accent1"/>
              </a:solidFill>
              <a:effectLst>
                <a:outerShdw blurRad="38100" dist="38100" dir="2700000" algn="tl">
                  <a:srgbClr val="000000">
                    <a:alpha val="43137"/>
                  </a:srgbClr>
                </a:outerShdw>
              </a:effectLst>
            </a:endParaRPr>
          </a:p>
          <a:p>
            <a:pPr algn="ctr"/>
            <a:r>
              <a:rPr lang="en-US" sz="2000" b="1" dirty="0" smtClean="0"/>
              <a:t>- </a:t>
            </a:r>
            <a:r>
              <a:rPr lang="en-US" sz="2000" dirty="0"/>
              <a:t>Placement test: written and oral</a:t>
            </a:r>
          </a:p>
          <a:p>
            <a:pPr algn="ctr"/>
            <a:endParaRPr lang="en-US" sz="2000" b="1" dirty="0"/>
          </a:p>
          <a:p>
            <a:pPr algn="ctr"/>
            <a:r>
              <a:rPr lang="en-US" sz="2000" dirty="0" smtClean="0"/>
              <a:t>-The </a:t>
            </a:r>
            <a:r>
              <a:rPr lang="en-US" sz="2000" dirty="0"/>
              <a:t>student will be placed in one of the courses described before according to the placement test score</a:t>
            </a:r>
          </a:p>
          <a:p>
            <a:pPr algn="ctr"/>
            <a:endParaRPr lang="en-US" sz="2000" b="1" dirty="0" smtClean="0"/>
          </a:p>
          <a:p>
            <a:pPr algn="ctr"/>
            <a:endParaRPr lang="en-US" sz="2000" dirty="0"/>
          </a:p>
          <a:p>
            <a:pPr algn="ctr"/>
            <a:r>
              <a:rPr lang="en-US" sz="2000" b="1" dirty="0" smtClean="0"/>
              <a:t>Where: </a:t>
            </a:r>
            <a:r>
              <a:rPr lang="en-US" sz="2000" dirty="0" err="1" smtClean="0"/>
              <a:t>Faculdade</a:t>
            </a:r>
            <a:r>
              <a:rPr lang="en-US" sz="2000" dirty="0" smtClean="0"/>
              <a:t> de </a:t>
            </a:r>
            <a:r>
              <a:rPr lang="en-US" sz="2000" dirty="0" err="1" smtClean="0"/>
              <a:t>Economia</a:t>
            </a:r>
            <a:r>
              <a:rPr lang="en-US" sz="2000" dirty="0" smtClean="0"/>
              <a:t>, </a:t>
            </a:r>
            <a:r>
              <a:rPr lang="en-US" sz="2000" dirty="0" err="1" smtClean="0"/>
              <a:t>Adminsitração</a:t>
            </a:r>
            <a:r>
              <a:rPr lang="en-US" sz="2000" dirty="0" smtClean="0"/>
              <a:t> e </a:t>
            </a:r>
            <a:r>
              <a:rPr lang="en-US" sz="2000" dirty="0" err="1" smtClean="0"/>
              <a:t>Contabilidade</a:t>
            </a:r>
            <a:r>
              <a:rPr lang="en-US" sz="2000" dirty="0" smtClean="0"/>
              <a:t> de </a:t>
            </a:r>
            <a:r>
              <a:rPr lang="en-US" sz="2000" dirty="0" err="1" smtClean="0"/>
              <a:t>Ribeirão</a:t>
            </a:r>
            <a:r>
              <a:rPr lang="en-US" sz="2000" dirty="0" smtClean="0"/>
              <a:t> </a:t>
            </a:r>
            <a:r>
              <a:rPr lang="en-US" sz="2000" dirty="0" err="1" smtClean="0"/>
              <a:t>Preto</a:t>
            </a:r>
            <a:r>
              <a:rPr lang="en-US" sz="2000" dirty="0" smtClean="0"/>
              <a:t>/ USP</a:t>
            </a:r>
          </a:p>
          <a:p>
            <a:pPr algn="ctr"/>
            <a:endParaRPr lang="en-US" sz="2000" b="1" dirty="0" smtClean="0"/>
          </a:p>
          <a:p>
            <a:pPr algn="ctr"/>
            <a:endParaRPr lang="en-US" dirty="0" smtClean="0"/>
          </a:p>
          <a:p>
            <a:pPr algn="ctr"/>
            <a:endParaRPr lang="en-US" sz="1200" dirty="0"/>
          </a:p>
        </p:txBody>
      </p:sp>
      <p:sp>
        <p:nvSpPr>
          <p:cNvPr id="6" name="Retângulo 5"/>
          <p:cNvSpPr/>
          <p:nvPr/>
        </p:nvSpPr>
        <p:spPr>
          <a:xfrm rot="10800000" flipH="1" flipV="1">
            <a:off x="4103914" y="152401"/>
            <a:ext cx="3690257" cy="3951511"/>
          </a:xfrm>
          <a:prstGeom prst="rect">
            <a:avLst/>
          </a:prstGeom>
          <a:noFill/>
        </p:spPr>
        <p:style>
          <a:lnRef idx="2">
            <a:schemeClr val="accent6"/>
          </a:lnRef>
          <a:fillRef idx="1">
            <a:schemeClr val="lt1"/>
          </a:fillRef>
          <a:effectRef idx="0">
            <a:schemeClr val="accent6"/>
          </a:effectRef>
          <a:fontRef idx="minor">
            <a:schemeClr val="dk1"/>
          </a:fontRef>
        </p:style>
        <p:txBody>
          <a:bodyPr numCol="1" rtlCol="0" anchor="ctr"/>
          <a:lstStyle/>
          <a:p>
            <a:pPr algn="ctr"/>
            <a:endParaRPr lang="en-US" sz="1200" b="1" dirty="0" smtClean="0"/>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endParaRPr lang="en-US" sz="2800" b="1" dirty="0">
              <a:solidFill>
                <a:schemeClr val="accent1"/>
              </a:solidFill>
              <a:effectLst>
                <a:outerShdw blurRad="38100" dist="38100" dir="2700000" algn="tl">
                  <a:srgbClr val="000000">
                    <a:alpha val="43137"/>
                  </a:srgbClr>
                </a:outerShdw>
              </a:effectLst>
            </a:endParaRPr>
          </a:p>
          <a:p>
            <a:pPr algn="ctr"/>
            <a:endParaRPr lang="en-US" sz="2800" b="1" dirty="0" smtClean="0">
              <a:solidFill>
                <a:schemeClr val="accent1"/>
              </a:solidFill>
              <a:effectLst>
                <a:outerShdw blurRad="38100" dist="38100" dir="2700000" algn="tl">
                  <a:srgbClr val="000000">
                    <a:alpha val="43137"/>
                  </a:srgbClr>
                </a:outerShdw>
              </a:effectLst>
            </a:endParaRPr>
          </a:p>
          <a:p>
            <a:pPr algn="ctr"/>
            <a:r>
              <a:rPr lang="en-US" sz="2800" b="1" dirty="0" smtClean="0">
                <a:solidFill>
                  <a:schemeClr val="accent1"/>
                </a:solidFill>
                <a:effectLst>
                  <a:outerShdw blurRad="38100" dist="38100" dir="2700000" algn="tl">
                    <a:srgbClr val="000000">
                      <a:alpha val="43137"/>
                    </a:srgbClr>
                  </a:outerShdw>
                </a:effectLst>
              </a:rPr>
              <a:t>Fall</a:t>
            </a:r>
            <a:endParaRPr lang="en-US" sz="2800" b="1" dirty="0">
              <a:solidFill>
                <a:schemeClr val="accent1"/>
              </a:solidFill>
              <a:effectLst>
                <a:outerShdw blurRad="38100" dist="38100" dir="2700000" algn="tl">
                  <a:srgbClr val="000000">
                    <a:alpha val="43137"/>
                  </a:srgbClr>
                </a:outerShdw>
              </a:effectLst>
            </a:endParaRPr>
          </a:p>
          <a:p>
            <a:pPr algn="ctr"/>
            <a:endParaRPr lang="en-US" sz="2000" b="1" dirty="0"/>
          </a:p>
          <a:p>
            <a:pPr algn="ctr"/>
            <a:r>
              <a:rPr lang="en-US" sz="2000" b="1" dirty="0" smtClean="0"/>
              <a:t>Placement test</a:t>
            </a:r>
            <a:r>
              <a:rPr lang="pt-BR" sz="2000" b="1" dirty="0" smtClean="0"/>
              <a:t>:</a:t>
            </a:r>
          </a:p>
          <a:p>
            <a:pPr algn="ctr"/>
            <a:r>
              <a:rPr lang="pt-BR" sz="2000" dirty="0" smtClean="0"/>
              <a:t>06/08/2018</a:t>
            </a:r>
          </a:p>
          <a:p>
            <a:pPr algn="ctr"/>
            <a:endParaRPr lang="pt-BR" sz="2000" dirty="0" smtClean="0"/>
          </a:p>
          <a:p>
            <a:pPr algn="ctr"/>
            <a:r>
              <a:rPr lang="en-US" sz="2000" b="1" dirty="0" smtClean="0"/>
              <a:t>Room: </a:t>
            </a:r>
            <a:r>
              <a:rPr lang="en-US" sz="2000" dirty="0" smtClean="0"/>
              <a:t>To Be Announced</a:t>
            </a:r>
            <a:endParaRPr lang="en-US" sz="2000" dirty="0"/>
          </a:p>
          <a:p>
            <a:pPr algn="ctr"/>
            <a:endParaRPr lang="pt-BR" sz="2000" b="1" dirty="0" smtClean="0"/>
          </a:p>
          <a:p>
            <a:pPr algn="ctr"/>
            <a:r>
              <a:rPr lang="pt-BR" sz="2000" b="1" dirty="0" smtClean="0"/>
              <a:t>Classe </a:t>
            </a:r>
            <a:r>
              <a:rPr lang="pt-BR" sz="2000" b="1" dirty="0" err="1" smtClean="0"/>
              <a:t>run</a:t>
            </a:r>
            <a:r>
              <a:rPr lang="pt-BR" sz="2000" b="1" dirty="0" smtClean="0"/>
              <a:t>:</a:t>
            </a:r>
          </a:p>
          <a:p>
            <a:pPr algn="ctr"/>
            <a:r>
              <a:rPr lang="en-US" sz="2000" dirty="0" smtClean="0"/>
              <a:t>August 13</a:t>
            </a:r>
            <a:r>
              <a:rPr lang="en-US" sz="2000" baseline="30000" dirty="0" smtClean="0"/>
              <a:t>th</a:t>
            </a:r>
            <a:r>
              <a:rPr lang="en-US" sz="2000" dirty="0" smtClean="0"/>
              <a:t> to October 31</a:t>
            </a:r>
            <a:r>
              <a:rPr lang="en-US" sz="2000" baseline="30000" dirty="0" smtClean="0"/>
              <a:t>st</a:t>
            </a:r>
            <a:endParaRPr lang="en-US" sz="2000" dirty="0" smtClean="0"/>
          </a:p>
          <a:p>
            <a:pPr algn="ctr"/>
            <a:endParaRPr lang="pt-BR" sz="2000" dirty="0" smtClean="0"/>
          </a:p>
          <a:p>
            <a:pPr algn="ctr"/>
            <a:r>
              <a:rPr lang="en-US" sz="2000" b="1" dirty="0"/>
              <a:t>Room: </a:t>
            </a:r>
            <a:r>
              <a:rPr lang="en-US" sz="2000" dirty="0"/>
              <a:t>To Be Announced</a:t>
            </a:r>
          </a:p>
          <a:p>
            <a:pPr algn="ctr"/>
            <a:endParaRPr lang="pt-BR" sz="2000" b="1" dirty="0" smtClean="0"/>
          </a:p>
          <a:p>
            <a:pPr algn="ctr"/>
            <a:endParaRPr lang="en-US" sz="2000" dirty="0" smtClean="0"/>
          </a:p>
          <a:p>
            <a:pPr algn="ctr"/>
            <a:endParaRPr lang="en-US" sz="2000" dirty="0" smtClean="0"/>
          </a:p>
          <a:p>
            <a:pPr algn="ctr"/>
            <a:endParaRPr lang="en-US" sz="2000" dirty="0"/>
          </a:p>
          <a:p>
            <a:pPr algn="ctr"/>
            <a:endParaRPr lang="en-US" sz="2000" b="1" dirty="0" smtClean="0"/>
          </a:p>
          <a:p>
            <a:pPr algn="ctr"/>
            <a:endParaRPr lang="en-US" sz="2000" b="1" dirty="0"/>
          </a:p>
          <a:p>
            <a:pPr algn="ctr"/>
            <a:endParaRPr lang="en-US" sz="2000" b="1" dirty="0" smtClean="0"/>
          </a:p>
          <a:p>
            <a:pPr algn="ctr"/>
            <a:endParaRPr lang="en-US" sz="3200" b="1" dirty="0" smtClean="0">
              <a:solidFill>
                <a:schemeClr val="accent1"/>
              </a:solidFill>
              <a:effectLst>
                <a:outerShdw blurRad="38100" dist="38100" dir="2700000" algn="tl">
                  <a:srgbClr val="000000">
                    <a:alpha val="43137"/>
                  </a:srgbClr>
                </a:outerShdw>
              </a:effectLst>
            </a:endParaRPr>
          </a:p>
          <a:p>
            <a:pPr algn="ctr"/>
            <a:endParaRPr lang="en-US" sz="2000" b="1" dirty="0" smtClean="0"/>
          </a:p>
          <a:p>
            <a:pPr algn="ctr"/>
            <a:endParaRPr lang="en-US" sz="2000" b="1" dirty="0" smtClean="0"/>
          </a:p>
          <a:p>
            <a:pPr algn="ctr"/>
            <a:endParaRPr lang="en-US" dirty="0" smtClean="0"/>
          </a:p>
          <a:p>
            <a:pPr algn="ctr"/>
            <a:endParaRPr lang="en-US" sz="1200" dirty="0"/>
          </a:p>
        </p:txBody>
      </p:sp>
    </p:spTree>
    <p:extLst>
      <p:ext uri="{BB962C8B-B14F-4D97-AF65-F5344CB8AC3E}">
        <p14:creationId xmlns:p14="http://schemas.microsoft.com/office/powerpoint/2010/main" val="12423416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1876</TotalTime>
  <Words>623</Words>
  <Application>Microsoft Office PowerPoint</Application>
  <PresentationFormat>Apresentação na tela (4:3)</PresentationFormat>
  <Paragraphs>166</Paragraphs>
  <Slides>8</Slides>
  <Notes>4</Notes>
  <HiddenSlides>0</HiddenSlides>
  <MMClips>0</MMClips>
  <ScaleCrop>false</ScaleCrop>
  <HeadingPairs>
    <vt:vector size="4" baseType="variant">
      <vt:variant>
        <vt:lpstr>Tema</vt:lpstr>
      </vt:variant>
      <vt:variant>
        <vt:i4>1</vt:i4>
      </vt:variant>
      <vt:variant>
        <vt:lpstr>Títulos de slides</vt:lpstr>
      </vt:variant>
      <vt:variant>
        <vt:i4>8</vt:i4>
      </vt:variant>
    </vt:vector>
  </HeadingPairs>
  <TitlesOfParts>
    <vt:vector size="9" baseType="lpstr">
      <vt:lpstr>Íon</vt:lpstr>
      <vt:lpstr>Apresentação do PowerPoint</vt:lpstr>
      <vt:lpstr>Apresentação do PowerPoint</vt:lpstr>
      <vt:lpstr>Apresentação do PowerPoint</vt:lpstr>
      <vt:lpstr>Common European Framework of Reference for Languages</vt:lpstr>
      <vt:lpstr>Apresentação do PowerPoint</vt:lpstr>
      <vt:lpstr>Apresentação do PowerPoint</vt:lpstr>
      <vt:lpstr>Courses Offered Spring and Fall 2018</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Daniel Caramori</dc:creator>
  <cp:lastModifiedBy>Leonardo Costa Rezende</cp:lastModifiedBy>
  <cp:revision>122</cp:revision>
  <cp:lastPrinted>2017-02-09T13:33:28Z</cp:lastPrinted>
  <dcterms:created xsi:type="dcterms:W3CDTF">2013-02-26T05:15:48Z</dcterms:created>
  <dcterms:modified xsi:type="dcterms:W3CDTF">2018-01-03T16:59:34Z</dcterms:modified>
</cp:coreProperties>
</file>